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67"/>
  </p:notesMasterIdLst>
  <p:sldIdLst>
    <p:sldId id="256" r:id="rId2"/>
    <p:sldId id="257" r:id="rId3"/>
    <p:sldId id="263" r:id="rId4"/>
    <p:sldId id="266" r:id="rId5"/>
    <p:sldId id="267" r:id="rId6"/>
    <p:sldId id="295" r:id="rId7"/>
    <p:sldId id="338" r:id="rId8"/>
    <p:sldId id="284" r:id="rId9"/>
    <p:sldId id="268" r:id="rId10"/>
    <p:sldId id="296" r:id="rId11"/>
    <p:sldId id="269" r:id="rId12"/>
    <p:sldId id="270" r:id="rId13"/>
    <p:sldId id="271" r:id="rId14"/>
    <p:sldId id="272" r:id="rId15"/>
    <p:sldId id="273" r:id="rId16"/>
    <p:sldId id="336" r:id="rId17"/>
    <p:sldId id="274" r:id="rId18"/>
    <p:sldId id="297" r:id="rId19"/>
    <p:sldId id="337" r:id="rId20"/>
    <p:sldId id="299" r:id="rId21"/>
    <p:sldId id="298" r:id="rId22"/>
    <p:sldId id="275" r:id="rId23"/>
    <p:sldId id="301" r:id="rId24"/>
    <p:sldId id="302" r:id="rId25"/>
    <p:sldId id="278" r:id="rId26"/>
    <p:sldId id="303" r:id="rId27"/>
    <p:sldId id="279" r:id="rId28"/>
    <p:sldId id="308" r:id="rId29"/>
    <p:sldId id="328" r:id="rId30"/>
    <p:sldId id="329" r:id="rId31"/>
    <p:sldId id="317" r:id="rId32"/>
    <p:sldId id="331" r:id="rId33"/>
    <p:sldId id="281" r:id="rId34"/>
    <p:sldId id="305" r:id="rId35"/>
    <p:sldId id="306" r:id="rId36"/>
    <p:sldId id="340" r:id="rId37"/>
    <p:sldId id="341" r:id="rId38"/>
    <p:sldId id="332" r:id="rId39"/>
    <p:sldId id="282" r:id="rId40"/>
    <p:sldId id="319" r:id="rId41"/>
    <p:sldId id="335" r:id="rId42"/>
    <p:sldId id="310" r:id="rId43"/>
    <p:sldId id="334" r:id="rId44"/>
    <p:sldId id="333" r:id="rId45"/>
    <p:sldId id="312" r:id="rId46"/>
    <p:sldId id="313" r:id="rId47"/>
    <p:sldId id="311" r:id="rId48"/>
    <p:sldId id="309" r:id="rId49"/>
    <p:sldId id="314" r:id="rId50"/>
    <p:sldId id="321" r:id="rId51"/>
    <p:sldId id="322" r:id="rId52"/>
    <p:sldId id="323" r:id="rId53"/>
    <p:sldId id="324" r:id="rId54"/>
    <p:sldId id="325" r:id="rId55"/>
    <p:sldId id="285" r:id="rId56"/>
    <p:sldId id="286" r:id="rId57"/>
    <p:sldId id="287" r:id="rId58"/>
    <p:sldId id="288" r:id="rId59"/>
    <p:sldId id="289" r:id="rId60"/>
    <p:sldId id="290" r:id="rId61"/>
    <p:sldId id="291" r:id="rId62"/>
    <p:sldId id="292" r:id="rId63"/>
    <p:sldId id="293" r:id="rId64"/>
    <p:sldId id="294" r:id="rId65"/>
    <p:sldId id="315" r:id="rId6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35517CF1-160F-8841-BB1F-0E8FC0E35AAB}">
          <p14:sldIdLst>
            <p14:sldId id="256"/>
            <p14:sldId id="257"/>
            <p14:sldId id="263"/>
            <p14:sldId id="266"/>
            <p14:sldId id="267"/>
            <p14:sldId id="295"/>
            <p14:sldId id="338"/>
            <p14:sldId id="284"/>
            <p14:sldId id="268"/>
            <p14:sldId id="296"/>
            <p14:sldId id="269"/>
            <p14:sldId id="270"/>
            <p14:sldId id="271"/>
            <p14:sldId id="272"/>
            <p14:sldId id="273"/>
            <p14:sldId id="336"/>
            <p14:sldId id="274"/>
            <p14:sldId id="297"/>
            <p14:sldId id="337"/>
            <p14:sldId id="299"/>
            <p14:sldId id="298"/>
            <p14:sldId id="275"/>
            <p14:sldId id="301"/>
            <p14:sldId id="302"/>
            <p14:sldId id="278"/>
            <p14:sldId id="303"/>
            <p14:sldId id="279"/>
            <p14:sldId id="308"/>
            <p14:sldId id="328"/>
            <p14:sldId id="329"/>
            <p14:sldId id="317"/>
            <p14:sldId id="331"/>
            <p14:sldId id="281"/>
            <p14:sldId id="305"/>
            <p14:sldId id="306"/>
            <p14:sldId id="340"/>
            <p14:sldId id="341"/>
            <p14:sldId id="332"/>
            <p14:sldId id="282"/>
            <p14:sldId id="319"/>
            <p14:sldId id="335"/>
            <p14:sldId id="310"/>
            <p14:sldId id="334"/>
            <p14:sldId id="333"/>
            <p14:sldId id="312"/>
            <p14:sldId id="313"/>
            <p14:sldId id="311"/>
            <p14:sldId id="309"/>
            <p14:sldId id="314"/>
            <p14:sldId id="321"/>
            <p14:sldId id="322"/>
            <p14:sldId id="323"/>
            <p14:sldId id="324"/>
            <p14:sldId id="325"/>
            <p14:sldId id="285"/>
            <p14:sldId id="286"/>
            <p14:sldId id="287"/>
            <p14:sldId id="288"/>
            <p14:sldId id="289"/>
            <p14:sldId id="290"/>
            <p14:sldId id="291"/>
            <p14:sldId id="292"/>
            <p14:sldId id="293"/>
            <p14:sldId id="294"/>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ker, Erich" initials="BE" lastIdx="7" clrIdx="0">
    <p:extLst>
      <p:ext uri="{19B8F6BF-5375-455C-9EA6-DF929625EA0E}">
        <p15:presenceInfo xmlns:p15="http://schemas.microsoft.com/office/powerpoint/2012/main" userId="S::erich_baker@baylor.edu::5fda4cbf-afa0-4bfb-8881-f31ef00a91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1"/>
    <p:restoredTop sz="95503" autoAdjust="0"/>
  </p:normalViewPr>
  <p:slideViewPr>
    <p:cSldViewPr snapToGrid="0" snapToObjects="1">
      <p:cViewPr varScale="1">
        <p:scale>
          <a:sx n="78" d="100"/>
          <a:sy n="78" d="100"/>
        </p:scale>
        <p:origin x="67" y="35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D767CE-6163-4D45-A4F5-CE5EBDDCFBD5}"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89090-0B47-4CD2-AC4C-B49CC2D0D40B}" type="slidenum">
              <a:rPr lang="en-US" smtClean="0"/>
              <a:t>‹#›</a:t>
            </a:fld>
            <a:endParaRPr lang="en-US"/>
          </a:p>
        </p:txBody>
      </p:sp>
    </p:spTree>
    <p:extLst>
      <p:ext uri="{BB962C8B-B14F-4D97-AF65-F5344CB8AC3E}">
        <p14:creationId xmlns:p14="http://schemas.microsoft.com/office/powerpoint/2010/main" val="110524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For instance, if we set a threshold of 0.5, it means that all values less than 0.5 are set as 0, indicating there is no edge between the nodes, and all values greater than or equal to 0.5 are set as 1, indicating that there is an edge between them.</a:t>
            </a:r>
          </a:p>
          <a:p>
            <a:endParaRPr lang="en-US" dirty="0"/>
          </a:p>
        </p:txBody>
      </p:sp>
      <p:sp>
        <p:nvSpPr>
          <p:cNvPr id="4" name="Slide Number Placeholder 3"/>
          <p:cNvSpPr>
            <a:spLocks noGrp="1"/>
          </p:cNvSpPr>
          <p:nvPr>
            <p:ph type="sldNum" sz="quarter" idx="5"/>
          </p:nvPr>
        </p:nvSpPr>
        <p:spPr/>
        <p:txBody>
          <a:bodyPr/>
          <a:lstStyle/>
          <a:p>
            <a:fld id="{FF289090-0B47-4CD2-AC4C-B49CC2D0D40B}" type="slidenum">
              <a:rPr lang="en-US" smtClean="0"/>
              <a:t>21</a:t>
            </a:fld>
            <a:endParaRPr lang="en-US"/>
          </a:p>
        </p:txBody>
      </p:sp>
    </p:spTree>
    <p:extLst>
      <p:ext uri="{BB962C8B-B14F-4D97-AF65-F5344CB8AC3E}">
        <p14:creationId xmlns:p14="http://schemas.microsoft.com/office/powerpoint/2010/main" val="88079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704A96-59BE-8848-9EFC-C293D9AE41FF}"/>
              </a:ext>
            </a:extLst>
          </p:cNvPr>
          <p:cNvPicPr>
            <a:picLocks noChangeAspect="1"/>
          </p:cNvPicPr>
          <p:nvPr userDrawn="1"/>
        </p:nvPicPr>
        <p:blipFill>
          <a:blip r:embed="rId2"/>
          <a:stretch>
            <a:fillRect/>
          </a:stretch>
        </p:blipFill>
        <p:spPr>
          <a:xfrm>
            <a:off x="3213100" y="3306949"/>
            <a:ext cx="5765800" cy="1016000"/>
          </a:xfrm>
          <a:prstGeom prst="rect">
            <a:avLst/>
          </a:prstGeom>
        </p:spPr>
      </p:pic>
    </p:spTree>
    <p:extLst>
      <p:ext uri="{BB962C8B-B14F-4D97-AF65-F5344CB8AC3E}">
        <p14:creationId xmlns:p14="http://schemas.microsoft.com/office/powerpoint/2010/main" val="97261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DEE4E-8735-154D-AFE3-A7B88E77D3B2}"/>
              </a:ext>
            </a:extLst>
          </p:cNvPr>
          <p:cNvPicPr>
            <a:picLocks noChangeAspect="1"/>
          </p:cNvPicPr>
          <p:nvPr userDrawn="1"/>
        </p:nvPicPr>
        <p:blipFill>
          <a:blip r:embed="rId3"/>
          <a:stretch>
            <a:fillRect/>
          </a:stretch>
        </p:blipFill>
        <p:spPr>
          <a:xfrm>
            <a:off x="4227615" y="5899686"/>
            <a:ext cx="3736770" cy="658462"/>
          </a:xfrm>
          <a:prstGeom prst="rect">
            <a:avLst/>
          </a:prstGeom>
        </p:spPr>
      </p:pic>
    </p:spTree>
    <p:extLst>
      <p:ext uri="{BB962C8B-B14F-4D97-AF65-F5344CB8AC3E}">
        <p14:creationId xmlns:p14="http://schemas.microsoft.com/office/powerpoint/2010/main" val="165417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33906-9624-524A-A7FD-929CA4FC959B}"/>
              </a:ext>
            </a:extLst>
          </p:cNvPr>
          <p:cNvPicPr>
            <a:picLocks noChangeAspect="1"/>
          </p:cNvPicPr>
          <p:nvPr userDrawn="1"/>
        </p:nvPicPr>
        <p:blipFill>
          <a:blip r:embed="rId3"/>
          <a:stretch>
            <a:fillRect/>
          </a:stretch>
        </p:blipFill>
        <p:spPr>
          <a:xfrm>
            <a:off x="8160229" y="5777654"/>
            <a:ext cx="3736770" cy="658462"/>
          </a:xfrm>
          <a:prstGeom prst="rect">
            <a:avLst/>
          </a:prstGeom>
        </p:spPr>
      </p:pic>
    </p:spTree>
    <p:extLst>
      <p:ext uri="{BB962C8B-B14F-4D97-AF65-F5344CB8AC3E}">
        <p14:creationId xmlns:p14="http://schemas.microsoft.com/office/powerpoint/2010/main" val="139600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13245F-6349-CB47-9FEC-AD94DA37DABD}"/>
              </a:ext>
            </a:extLst>
          </p:cNvPr>
          <p:cNvPicPr>
            <a:picLocks noChangeAspect="1"/>
          </p:cNvPicPr>
          <p:nvPr userDrawn="1"/>
        </p:nvPicPr>
        <p:blipFill>
          <a:blip r:embed="rId3"/>
          <a:stretch>
            <a:fillRect/>
          </a:stretch>
        </p:blipFill>
        <p:spPr>
          <a:xfrm>
            <a:off x="113641" y="6388925"/>
            <a:ext cx="1974843" cy="347990"/>
          </a:xfrm>
          <a:prstGeom prst="rect">
            <a:avLst/>
          </a:prstGeom>
        </p:spPr>
      </p:pic>
    </p:spTree>
    <p:extLst>
      <p:ext uri="{BB962C8B-B14F-4D97-AF65-F5344CB8AC3E}">
        <p14:creationId xmlns:p14="http://schemas.microsoft.com/office/powerpoint/2010/main" val="29354087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9259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frimpz/geneweaver"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078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50448" y="1705878"/>
            <a:ext cx="8509940" cy="464019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Biclique Enumeration Tool, for enumerating all maximal bicliques of selected Genesets, representing the intersection of shared genes.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Hierarchical Similarity(</a:t>
            </a:r>
            <a:r>
              <a:rPr lang="en-US" sz="1400" dirty="0" err="1">
                <a:latin typeface="Verdana" panose="020B0604030504040204" pitchFamily="34" charset="0"/>
                <a:ea typeface="Verdana" panose="020B0604030504040204" pitchFamily="34" charset="0"/>
              </a:rPr>
              <a:t>HiSim</a:t>
            </a:r>
            <a:r>
              <a:rPr lang="en-US" sz="1400" dirty="0">
                <a:latin typeface="Verdana" panose="020B0604030504040204" pitchFamily="34" charset="0"/>
                <a:ea typeface="Verdana" panose="020B0604030504040204" pitchFamily="34" charset="0"/>
              </a:rPr>
              <a:t>) Graph Tool, for generating a combined graph from enumerated maximal bicliques, using the connected components.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Jaccard Similarity Decomposition tool, for finding overlapping </a:t>
            </a:r>
            <a:r>
              <a:rPr lang="en-US" sz="1400" dirty="0" err="1">
                <a:latin typeface="Verdana" panose="020B0604030504040204" pitchFamily="34" charset="0"/>
                <a:ea typeface="Verdana" panose="020B0604030504040204" pitchFamily="34" charset="0"/>
              </a:rPr>
              <a:t>GeneSets</a:t>
            </a:r>
            <a:r>
              <a:rPr lang="en-US" sz="1400" dirty="0">
                <a:latin typeface="Verdana" panose="020B0604030504040204" pitchFamily="34" charset="0"/>
                <a:ea typeface="Verdana" panose="020B0604030504040204" pitchFamily="34" charset="0"/>
              </a:rPr>
              <a:t> and evaluating the similarity between genesets using the shared genes.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DBSCAN Gene Clustering Tool.</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Modular single-set enrichment tool(MSET) tool, among others.</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50448" y="374766"/>
            <a:ext cx="8509940"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Survey of Tools</a:t>
            </a:r>
          </a:p>
        </p:txBody>
      </p:sp>
    </p:spTree>
    <p:extLst>
      <p:ext uri="{BB962C8B-B14F-4D97-AF65-F5344CB8AC3E}">
        <p14:creationId xmlns:p14="http://schemas.microsoft.com/office/powerpoint/2010/main" val="394367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37932" y="1905000"/>
            <a:ext cx="8522455" cy="45692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Graph representation learning refers to methods that are used to learn embeddings of nodes or entire (sub)graphs, as points in a low-dimensional vector space. </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Embeddings are representations of nodes, edges, and their features in vector space(preferably low dimension) whilst preserving graph structure and information.</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They have led to massive contributions in domains such as chemical synthesis, social network analysis, biological protein-protein networks, recommender systems, etc.</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Examples are Graph Convolutional Networks, Graph Auto-Encoders, </a:t>
            </a:r>
            <a:r>
              <a:rPr lang="en-US" altLang="en-US" sz="1400" dirty="0" err="1">
                <a:latin typeface="Verdana" panose="020B0604030504040204" pitchFamily="34" charset="0"/>
                <a:ea typeface="Verdana" panose="020B0604030504040204" pitchFamily="34" charset="0"/>
              </a:rPr>
              <a:t>GraphSAGE</a:t>
            </a:r>
            <a:r>
              <a:rPr lang="en-US" altLang="en-US" sz="1400" dirty="0">
                <a:latin typeface="Verdana" panose="020B0604030504040204" pitchFamily="34" charset="0"/>
                <a:ea typeface="Verdana" panose="020B0604030504040204" pitchFamily="34" charset="0"/>
              </a:rPr>
              <a:t>, Variational Graph Auto-Encoders, etc.</a:t>
            </a:r>
            <a:br>
              <a:rPr lang="en-US" sz="1400" dirty="0">
                <a:latin typeface="Verdana" panose="020B0604030504040204" pitchFamily="34" charset="0"/>
                <a:ea typeface="Verdana" panose="020B0604030504040204" pitchFamily="34" charset="0"/>
              </a:rPr>
            </a:b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37932" y="403477"/>
            <a:ext cx="8522455"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Graph Representation Learning</a:t>
            </a:r>
          </a:p>
        </p:txBody>
      </p:sp>
    </p:spTree>
    <p:extLst>
      <p:ext uri="{BB962C8B-B14F-4D97-AF65-F5344CB8AC3E}">
        <p14:creationId xmlns:p14="http://schemas.microsoft.com/office/powerpoint/2010/main" val="2640073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843039"/>
            <a:ext cx="8448980" cy="38719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Clustering is an unsupervised learning that deals with grouping items or a set of data point into groups such that members in the same group are more like each other than those in other groups. </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solidFill>
                  <a:srgbClr val="FF0000"/>
                </a:solidFill>
                <a:latin typeface="Verdana" panose="020B0604030504040204" pitchFamily="34" charset="0"/>
                <a:ea typeface="Verdana" panose="020B0604030504040204" pitchFamily="34" charset="0"/>
              </a:rPr>
              <a:t>Partition based:</a:t>
            </a:r>
            <a:r>
              <a:rPr lang="en-US" sz="1400" dirty="0">
                <a:latin typeface="Verdana" panose="020B0604030504040204" pitchFamily="34" charset="0"/>
                <a:ea typeface="Verdana" panose="020B0604030504040204" pitchFamily="34" charset="0"/>
              </a:rPr>
              <a:t>  example K-means and K-medoids.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solidFill>
                  <a:srgbClr val="FF0000"/>
                </a:solidFill>
                <a:latin typeface="Verdana" panose="020B0604030504040204" pitchFamily="34" charset="0"/>
                <a:ea typeface="Verdana" panose="020B0604030504040204" pitchFamily="34" charset="0"/>
              </a:rPr>
              <a:t>Distribution based:</a:t>
            </a:r>
            <a:r>
              <a:rPr lang="en-US" sz="1400" dirty="0">
                <a:latin typeface="Verdana" panose="020B0604030504040204" pitchFamily="34" charset="0"/>
                <a:ea typeface="Verdana" panose="020B0604030504040204" pitchFamily="34" charset="0"/>
              </a:rPr>
              <a:t> example DBCLASD and GMM.</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solidFill>
                  <a:srgbClr val="FF0000"/>
                </a:solidFill>
                <a:latin typeface="Verdana" panose="020B0604030504040204" pitchFamily="34" charset="0"/>
                <a:ea typeface="Verdana" panose="020B0604030504040204" pitchFamily="34" charset="0"/>
              </a:rPr>
              <a:t>Density based:</a:t>
            </a:r>
            <a:r>
              <a:rPr lang="en-US" altLang="en-US" sz="1400" dirty="0">
                <a:latin typeface="Verdana" panose="020B0604030504040204" pitchFamily="34" charset="0"/>
                <a:ea typeface="Verdana" panose="020B0604030504040204" pitchFamily="34" charset="0"/>
              </a:rPr>
              <a:t> </a:t>
            </a:r>
            <a:r>
              <a:rPr lang="en-US" sz="1400" dirty="0">
                <a:latin typeface="Verdana" panose="020B0604030504040204" pitchFamily="34" charset="0"/>
                <a:ea typeface="Verdana" panose="020B0604030504040204" pitchFamily="34" charset="0"/>
              </a:rPr>
              <a:t>example Density-based spatial clustering of applications with noise(DBSCAN).</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11408" y="383772"/>
            <a:ext cx="8448980"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Clustering</a:t>
            </a:r>
          </a:p>
        </p:txBody>
      </p:sp>
    </p:spTree>
    <p:extLst>
      <p:ext uri="{BB962C8B-B14F-4D97-AF65-F5344CB8AC3E}">
        <p14:creationId xmlns:p14="http://schemas.microsoft.com/office/powerpoint/2010/main" val="14293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22600" y="1683648"/>
            <a:ext cx="8437787" cy="38719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Distance metrics are generally used to measure how far apart two points are in some given space and similarity measures are used to measure how close together two points are in some given space.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Some common distance measurements are the Euclidean distance, cosine similarity, Pearson correlation, Manhattan distance etc.</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22600" y="421660"/>
            <a:ext cx="8437788"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Distance &amp; Similarity Measures</a:t>
            </a:r>
          </a:p>
        </p:txBody>
      </p:sp>
    </p:spTree>
    <p:extLst>
      <p:ext uri="{BB962C8B-B14F-4D97-AF65-F5344CB8AC3E}">
        <p14:creationId xmlns:p14="http://schemas.microsoft.com/office/powerpoint/2010/main" val="396037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54867" y="1762926"/>
            <a:ext cx="8505521" cy="42653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Gene Set Enrichment Analysis (GSEA) is a computational method that determines whether an a priori defined set of genes, shows statistically significant concordant differences between two biological states.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It is used to identify classes of genes or proteins that are overly represented in a large set of genes or proteins and may have an association with some biological process.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GSEA can help provide molecular evidence for the association of biological pathways with diseases, they can be used to help understand the molecular mechanisms of complex disorders and the discovery of new suspect genes related to some biological process.</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54867" y="383772"/>
            <a:ext cx="8505521"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Gene Set Enrichment Analysis</a:t>
            </a:r>
          </a:p>
        </p:txBody>
      </p:sp>
    </p:spTree>
    <p:extLst>
      <p:ext uri="{BB962C8B-B14F-4D97-AF65-F5344CB8AC3E}">
        <p14:creationId xmlns:p14="http://schemas.microsoft.com/office/powerpoint/2010/main" val="137006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64933" y="1848889"/>
            <a:ext cx="8395455" cy="38719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300000"/>
              </a:lnSpc>
              <a:spcBef>
                <a:spcPts val="0"/>
              </a:spcBef>
              <a:buFont typeface="+mj-lt"/>
              <a:buAutoNum type="arabicPeriod"/>
            </a:pPr>
            <a:r>
              <a:rPr lang="en-US" altLang="en-US" sz="1400" dirty="0">
                <a:latin typeface="Verdana" panose="020B0604030504040204" pitchFamily="34" charset="0"/>
                <a:ea typeface="Verdana" panose="020B0604030504040204" pitchFamily="34" charset="0"/>
              </a:rPr>
              <a:t>Feature Generation with Graph Autoencoder.</a:t>
            </a:r>
          </a:p>
          <a:p>
            <a:pPr marL="514350" indent="-514350">
              <a:lnSpc>
                <a:spcPct val="300000"/>
              </a:lnSpc>
              <a:spcBef>
                <a:spcPts val="0"/>
              </a:spcBef>
              <a:buFont typeface="+mj-lt"/>
              <a:buAutoNum type="arabicPeriod"/>
            </a:pPr>
            <a:r>
              <a:rPr lang="en-US" altLang="en-US" sz="1400" dirty="0">
                <a:latin typeface="Verdana" panose="020B0604030504040204" pitchFamily="34" charset="0"/>
                <a:ea typeface="Verdana" panose="020B0604030504040204" pitchFamily="34" charset="0"/>
              </a:rPr>
              <a:t>Grouping of Similar Gene Sets using K-Means Clustering Algorithm.</a:t>
            </a:r>
          </a:p>
          <a:p>
            <a:pPr marL="514350" indent="-514350">
              <a:lnSpc>
                <a:spcPct val="300000"/>
              </a:lnSpc>
              <a:spcBef>
                <a:spcPts val="0"/>
              </a:spcBef>
              <a:buFont typeface="+mj-lt"/>
              <a:buAutoNum type="arabicPeriod"/>
            </a:pPr>
            <a:r>
              <a:rPr lang="en-US" sz="1400" dirty="0">
                <a:latin typeface="Verdana" panose="020B0604030504040204" pitchFamily="34" charset="0"/>
                <a:ea typeface="Verdana" panose="020B0604030504040204" pitchFamily="34" charset="0"/>
              </a:rPr>
              <a:t>Similarity Measurement and Ranking with Euclidean Distance.</a:t>
            </a:r>
          </a:p>
          <a:p>
            <a:pPr marL="514350" indent="-514350">
              <a:lnSpc>
                <a:spcPct val="300000"/>
              </a:lnSpc>
              <a:spcBef>
                <a:spcPts val="0"/>
              </a:spcBef>
              <a:buFont typeface="+mj-lt"/>
              <a:buAutoNum type="arabicPeriod"/>
            </a:pPr>
            <a:r>
              <a:rPr lang="en-US" altLang="en-US" sz="1400" dirty="0">
                <a:latin typeface="Verdana" panose="020B0604030504040204" pitchFamily="34" charset="0"/>
                <a:ea typeface="Verdana" panose="020B0604030504040204" pitchFamily="34" charset="0"/>
              </a:rPr>
              <a:t>Identifying Underlying Biological Processes using GSEA.</a:t>
            </a: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64933" y="383772"/>
            <a:ext cx="8395455"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rgbClr val="1E482A"/>
                </a:solidFill>
                <a:latin typeface="Verdana" panose="020B0604030504040204" pitchFamily="34" charset="0"/>
                <a:ea typeface="Verdana" panose="020B0604030504040204" pitchFamily="34" charset="0"/>
              </a:rPr>
              <a:t>Summary</a:t>
            </a:r>
            <a:r>
              <a:rPr lang="en-US" altLang="en-US" b="1" dirty="0">
                <a:solidFill>
                  <a:srgbClr val="1E482A"/>
                </a:solidFill>
                <a:latin typeface="Calibri" charset="0"/>
                <a:ea typeface="ＭＳ Ｐゴシック" charset="-128"/>
              </a:rPr>
              <a:t> of Methodology</a:t>
            </a:r>
          </a:p>
        </p:txBody>
      </p:sp>
    </p:spTree>
    <p:extLst>
      <p:ext uri="{BB962C8B-B14F-4D97-AF65-F5344CB8AC3E}">
        <p14:creationId xmlns:p14="http://schemas.microsoft.com/office/powerpoint/2010/main" val="394940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17088" y="4618604"/>
            <a:ext cx="8539388" cy="17737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A typical graph usually consist of Phenotypes, </a:t>
            </a:r>
            <a:r>
              <a:rPr lang="en-US" altLang="en-US" sz="1400" dirty="0" err="1">
                <a:latin typeface="Verdana" panose="020B0604030504040204" pitchFamily="34" charset="0"/>
                <a:ea typeface="Verdana" panose="020B0604030504040204" pitchFamily="34" charset="0"/>
              </a:rPr>
              <a:t>Genesets</a:t>
            </a:r>
            <a:r>
              <a:rPr lang="en-US" altLang="en-US" sz="1400" dirty="0">
                <a:latin typeface="Verdana" panose="020B0604030504040204" pitchFamily="34" charset="0"/>
                <a:ea typeface="Verdana" panose="020B0604030504040204" pitchFamily="34" charset="0"/>
              </a:rPr>
              <a:t>, Networks or sub-networks as nodes.</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There is a connection/ edge between nodes if they share some features like genes, ontology, interaction, and several others.</a:t>
            </a: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21000" y="383772"/>
            <a:ext cx="8539388"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Example Graph Structure</a:t>
            </a:r>
            <a:endParaRPr lang="en-US" altLang="en-US" sz="3600" b="1" dirty="0">
              <a:solidFill>
                <a:srgbClr val="1E482A"/>
              </a:solidFill>
              <a:latin typeface="Calibri" charset="0"/>
              <a:ea typeface="ＭＳ Ｐゴシック" charset="-128"/>
            </a:endParaRPr>
          </a:p>
        </p:txBody>
      </p:sp>
      <p:pic>
        <p:nvPicPr>
          <p:cNvPr id="5" name="Picture 4" descr="Diagram&#10;&#10;Description automatically generated">
            <a:extLst>
              <a:ext uri="{FF2B5EF4-FFF2-40B4-BE49-F238E27FC236}">
                <a16:creationId xmlns:a16="http://schemas.microsoft.com/office/drawing/2014/main" id="{6AAC39D3-3BCD-4BF1-8964-48EF7DC42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55" y="1585404"/>
            <a:ext cx="4821445" cy="2712298"/>
          </a:xfrm>
          <a:prstGeom prst="rect">
            <a:avLst/>
          </a:prstGeom>
        </p:spPr>
      </p:pic>
    </p:spTree>
    <p:extLst>
      <p:ext uri="{BB962C8B-B14F-4D97-AF65-F5344CB8AC3E}">
        <p14:creationId xmlns:p14="http://schemas.microsoft.com/office/powerpoint/2010/main" val="1485284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37933" y="1843038"/>
            <a:ext cx="8522453" cy="44815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the first phase, we generate node embeddings for the given, using a Graph Autoencoder (GAE).</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GAE uses convolutional neural networks based on Auto-Encoders and Variational Auto Encoders.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full GAE network consist of a Graph Convolutional Network(GCN) as an  encoder and an inner product decoder. </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37934" y="415732"/>
            <a:ext cx="8522454" cy="85939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Feature Generation </a:t>
            </a:r>
          </a:p>
        </p:txBody>
      </p:sp>
    </p:spTree>
    <p:extLst>
      <p:ext uri="{BB962C8B-B14F-4D97-AF65-F5344CB8AC3E}">
        <p14:creationId xmlns:p14="http://schemas.microsoft.com/office/powerpoint/2010/main" val="372117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20999" y="1542356"/>
            <a:ext cx="8539389" cy="508704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encoder is an inference model constructed using layers of GCNs, it maps the input graph into a low dimensional representational Z in latent space.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equation for the encoder is given as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where  Ấ is the symmetrically normalized adjacency matrix, </a:t>
            </a:r>
            <a:r>
              <a:rPr lang="en-US" sz="1400" dirty="0" err="1">
                <a:latin typeface="Verdana" panose="020B0604030504040204" pitchFamily="34" charset="0"/>
                <a:ea typeface="Verdana" panose="020B0604030504040204" pitchFamily="34" charset="0"/>
              </a:rPr>
              <a:t>w</a:t>
            </a:r>
            <a:r>
              <a:rPr lang="en-US" sz="1400" baseline="-25000" dirty="0" err="1">
                <a:latin typeface="Verdana" panose="020B0604030504040204" pitchFamily="34" charset="0"/>
                <a:ea typeface="Verdana" panose="020B0604030504040204" pitchFamily="34" charset="0"/>
              </a:rPr>
              <a:t>i</a:t>
            </a:r>
            <a:r>
              <a:rPr lang="en-US" sz="1400" dirty="0">
                <a:latin typeface="Verdana" panose="020B0604030504040204" pitchFamily="34" charset="0"/>
                <a:ea typeface="Verdana" panose="020B0604030504040204" pitchFamily="34" charset="0"/>
              </a:rPr>
              <a:t> is the weight matrices for each layer and </a:t>
            </a:r>
            <a:r>
              <a:rPr lang="en-US" sz="1400" dirty="0" err="1">
                <a:latin typeface="Verdana" panose="020B0604030504040204" pitchFamily="34" charset="0"/>
                <a:ea typeface="Verdana" panose="020B0604030504040204" pitchFamily="34" charset="0"/>
              </a:rPr>
              <a:t>i</a:t>
            </a:r>
            <a:r>
              <a:rPr lang="en-US" sz="1400" dirty="0">
                <a:latin typeface="Verdana" panose="020B0604030504040204" pitchFamily="34" charset="0"/>
                <a:ea typeface="Verdana" panose="020B0604030504040204" pitchFamily="34" charset="0"/>
              </a:rPr>
              <a:t> is the layer under consideration.</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Each layer, takes input features and the adjacency matrix of the graph and produces output features.</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20998" y="372532"/>
            <a:ext cx="8539389" cy="86093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Encoder</a:t>
            </a:r>
          </a:p>
        </p:txBody>
      </p:sp>
      <p:pic>
        <p:nvPicPr>
          <p:cNvPr id="8" name="Picture 7">
            <a:extLst>
              <a:ext uri="{FF2B5EF4-FFF2-40B4-BE49-F238E27FC236}">
                <a16:creationId xmlns:a16="http://schemas.microsoft.com/office/drawing/2014/main" id="{DBB2BB67-A831-4185-B776-63CF9605A80E}"/>
              </a:ext>
            </a:extLst>
          </p:cNvPr>
          <p:cNvPicPr>
            <a:picLocks noChangeAspect="1"/>
          </p:cNvPicPr>
          <p:nvPr/>
        </p:nvPicPr>
        <p:blipFill>
          <a:blip r:embed="rId2"/>
          <a:stretch>
            <a:fillRect/>
          </a:stretch>
        </p:blipFill>
        <p:spPr>
          <a:xfrm>
            <a:off x="3518960" y="3086099"/>
            <a:ext cx="6048375" cy="685800"/>
          </a:xfrm>
          <a:prstGeom prst="rect">
            <a:avLst/>
          </a:prstGeom>
        </p:spPr>
      </p:pic>
    </p:spTree>
    <p:extLst>
      <p:ext uri="{BB962C8B-B14F-4D97-AF65-F5344CB8AC3E}">
        <p14:creationId xmlns:p14="http://schemas.microsoft.com/office/powerpoint/2010/main" val="2406318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20999" y="1542356"/>
            <a:ext cx="8539389" cy="49702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equation for the encoder</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initial features are used as input for the first layer, for the rest, the output of a layer is used as input for the next layer.</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number of layers corresponds to the neighborhood that the node aggregates information from.</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Here gene memberships can be used to construct the graph or used as features.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can also use the relational-GCN, which allows multiple features, as well as allowing priorities to be assigned to each feature.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20998" y="372532"/>
            <a:ext cx="8539389" cy="86093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Encoder</a:t>
            </a:r>
          </a:p>
        </p:txBody>
      </p:sp>
      <p:pic>
        <p:nvPicPr>
          <p:cNvPr id="8" name="Picture 7">
            <a:extLst>
              <a:ext uri="{FF2B5EF4-FFF2-40B4-BE49-F238E27FC236}">
                <a16:creationId xmlns:a16="http://schemas.microsoft.com/office/drawing/2014/main" id="{DBB2BB67-A831-4185-B776-63CF9605A80E}"/>
              </a:ext>
            </a:extLst>
          </p:cNvPr>
          <p:cNvPicPr>
            <a:picLocks noChangeAspect="1"/>
          </p:cNvPicPr>
          <p:nvPr/>
        </p:nvPicPr>
        <p:blipFill>
          <a:blip r:embed="rId2"/>
          <a:stretch>
            <a:fillRect/>
          </a:stretch>
        </p:blipFill>
        <p:spPr>
          <a:xfrm>
            <a:off x="3408892" y="2061631"/>
            <a:ext cx="6048375" cy="685800"/>
          </a:xfrm>
          <a:prstGeom prst="rect">
            <a:avLst/>
          </a:prstGeom>
        </p:spPr>
      </p:pic>
    </p:spTree>
    <p:extLst>
      <p:ext uri="{BB962C8B-B14F-4D97-AF65-F5344CB8AC3E}">
        <p14:creationId xmlns:p14="http://schemas.microsoft.com/office/powerpoint/2010/main" val="3338878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968DBE-74EE-6E4F-9C1F-CEE112E964E9}"/>
              </a:ext>
            </a:extLst>
          </p:cNvPr>
          <p:cNvSpPr txBox="1"/>
          <p:nvPr/>
        </p:nvSpPr>
        <p:spPr>
          <a:xfrm>
            <a:off x="68580" y="1174292"/>
            <a:ext cx="12192000" cy="1323439"/>
          </a:xfrm>
          <a:prstGeom prst="rect">
            <a:avLst/>
          </a:prstGeom>
          <a:noFill/>
        </p:spPr>
        <p:txBody>
          <a:bodyPr wrap="square" rtlCol="0">
            <a:spAutoFit/>
          </a:bodyPr>
          <a:lstStyle/>
          <a:p>
            <a:pPr algn="ctr"/>
            <a:r>
              <a:rPr lang="en-US" sz="4000" dirty="0">
                <a:solidFill>
                  <a:schemeClr val="bg1"/>
                </a:solidFill>
                <a:latin typeface="Calibri" panose="020F0502020204030204" pitchFamily="34" charset="0"/>
                <a:cs typeface="Calibri" panose="020F0502020204030204" pitchFamily="34" charset="0"/>
              </a:rPr>
              <a:t>Unsupervised Representational Learning of Hierarchical Graphs with Graph Convolutional Networks</a:t>
            </a:r>
          </a:p>
        </p:txBody>
      </p:sp>
      <p:sp>
        <p:nvSpPr>
          <p:cNvPr id="3" name="Text Box 2">
            <a:extLst>
              <a:ext uri="{FF2B5EF4-FFF2-40B4-BE49-F238E27FC236}">
                <a16:creationId xmlns:a16="http://schemas.microsoft.com/office/drawing/2014/main" id="{FE2984B3-BACC-5246-A608-71596BE4051B}"/>
              </a:ext>
            </a:extLst>
          </p:cNvPr>
          <p:cNvSpPr txBox="1">
            <a:spLocks noChangeArrowheads="1"/>
          </p:cNvSpPr>
          <p:nvPr/>
        </p:nvSpPr>
        <p:spPr bwMode="auto">
          <a:xfrm>
            <a:off x="0" y="2933382"/>
            <a:ext cx="12192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3600" dirty="0">
                <a:solidFill>
                  <a:schemeClr val="bg1"/>
                </a:solidFill>
                <a:latin typeface="Calibri" charset="0"/>
                <a:ea typeface="Calibri" charset="0"/>
                <a:cs typeface="Calibri" charset="0"/>
              </a:rPr>
              <a:t>Master’s Thesis by Frimpong Boadu</a:t>
            </a:r>
          </a:p>
        </p:txBody>
      </p:sp>
      <p:sp>
        <p:nvSpPr>
          <p:cNvPr id="4" name="Text Box 2">
            <a:extLst>
              <a:ext uri="{FF2B5EF4-FFF2-40B4-BE49-F238E27FC236}">
                <a16:creationId xmlns:a16="http://schemas.microsoft.com/office/drawing/2014/main" id="{F6E312D0-6E39-4737-BF56-D54AE427BFA4}"/>
              </a:ext>
            </a:extLst>
          </p:cNvPr>
          <p:cNvSpPr txBox="1">
            <a:spLocks noChangeArrowheads="1"/>
          </p:cNvSpPr>
          <p:nvPr/>
        </p:nvSpPr>
        <p:spPr bwMode="auto">
          <a:xfrm>
            <a:off x="68580" y="3665220"/>
            <a:ext cx="12192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3600" dirty="0">
                <a:solidFill>
                  <a:schemeClr val="bg1"/>
                </a:solidFill>
                <a:latin typeface="Calibri" charset="0"/>
                <a:ea typeface="Calibri" charset="0"/>
                <a:cs typeface="Calibri" charset="0"/>
              </a:rPr>
              <a:t>Supervised by Dr. Erich Baker</a:t>
            </a:r>
          </a:p>
        </p:txBody>
      </p:sp>
    </p:spTree>
    <p:extLst>
      <p:ext uri="{BB962C8B-B14F-4D97-AF65-F5344CB8AC3E}">
        <p14:creationId xmlns:p14="http://schemas.microsoft.com/office/powerpoint/2010/main" val="377699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12533" y="1284174"/>
            <a:ext cx="8547855" cy="51327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decoder is a generative, used to reconstruct the input graph from the final embedding.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It is  defined as an inner product between the embedding, as shown below.</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where Ấ reconstructed adjacency matrix and Z is the final embedding. A logistic sigmoid function is applied to Ậ to acquire the appropriate probabilities.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 And a suitable threshold is set to specify which probabilities signify an edge between two nodes.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12532" y="124691"/>
            <a:ext cx="8547855" cy="81918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Decoder</a:t>
            </a:r>
          </a:p>
        </p:txBody>
      </p:sp>
      <p:pic>
        <p:nvPicPr>
          <p:cNvPr id="6" name="Picture 5">
            <a:extLst>
              <a:ext uri="{FF2B5EF4-FFF2-40B4-BE49-F238E27FC236}">
                <a16:creationId xmlns:a16="http://schemas.microsoft.com/office/drawing/2014/main" id="{8ABED288-8671-4CA9-AA6B-3B4843089106}"/>
              </a:ext>
            </a:extLst>
          </p:cNvPr>
          <p:cNvPicPr>
            <a:picLocks noChangeAspect="1"/>
          </p:cNvPicPr>
          <p:nvPr/>
        </p:nvPicPr>
        <p:blipFill>
          <a:blip r:embed="rId2"/>
          <a:stretch>
            <a:fillRect/>
          </a:stretch>
        </p:blipFill>
        <p:spPr>
          <a:xfrm>
            <a:off x="4969932" y="2817612"/>
            <a:ext cx="2057400" cy="457200"/>
          </a:xfrm>
          <a:prstGeom prst="rect">
            <a:avLst/>
          </a:prstGeom>
        </p:spPr>
      </p:pic>
    </p:spTree>
    <p:extLst>
      <p:ext uri="{BB962C8B-B14F-4D97-AF65-F5344CB8AC3E}">
        <p14:creationId xmlns:p14="http://schemas.microsoft.com/office/powerpoint/2010/main" val="360758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72368" y="1164926"/>
            <a:ext cx="8388020" cy="50750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reconstruction loss is formulated as a cross-entropy loss defined as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cases where our dataset is sparse and imbalanced, we apply a link re-weighting strategy to reinforce the relative importance of positive link/negative links(thus which class is minority).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This is done by replicating the number of edges and their corresponding predictions by some factor k, to augment the data or by sub-sampling the data.</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our case we use the former.</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72368" y="124691"/>
            <a:ext cx="8388020" cy="81918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Decoder</a:t>
            </a:r>
          </a:p>
        </p:txBody>
      </p:sp>
      <p:pic>
        <p:nvPicPr>
          <p:cNvPr id="9" name="Picture 8">
            <a:extLst>
              <a:ext uri="{FF2B5EF4-FFF2-40B4-BE49-F238E27FC236}">
                <a16:creationId xmlns:a16="http://schemas.microsoft.com/office/drawing/2014/main" id="{406FA08B-422F-420B-93F1-ABFA2CC7DBD1}"/>
              </a:ext>
            </a:extLst>
          </p:cNvPr>
          <p:cNvPicPr>
            <a:picLocks noChangeAspect="1"/>
          </p:cNvPicPr>
          <p:nvPr/>
        </p:nvPicPr>
        <p:blipFill>
          <a:blip r:embed="rId3"/>
          <a:stretch>
            <a:fillRect/>
          </a:stretch>
        </p:blipFill>
        <p:spPr>
          <a:xfrm>
            <a:off x="3654544" y="1966955"/>
            <a:ext cx="6134100" cy="1028700"/>
          </a:xfrm>
          <a:prstGeom prst="rect">
            <a:avLst/>
          </a:prstGeom>
        </p:spPr>
      </p:pic>
    </p:spTree>
    <p:extLst>
      <p:ext uri="{BB962C8B-B14F-4D97-AF65-F5344CB8AC3E}">
        <p14:creationId xmlns:p14="http://schemas.microsoft.com/office/powerpoint/2010/main" val="325919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624925"/>
            <a:ext cx="8448980" cy="48493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Second phase is to group the phenotype/relevant biological processes using the generated features.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our case, given the final embeddings, we apply K-Means algorithm to assign nodes to clusters.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This is akin to using an approach like PCA for dimensionality reduction and then applying K-Means for clustering on the features generated from the PCA.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However, with the use of the Graph Auto-Encoder, we can consider the structure of the graph as well as other graph properties. </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11408" y="383772"/>
            <a:ext cx="8448980" cy="77616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K-Means Clustering</a:t>
            </a:r>
          </a:p>
        </p:txBody>
      </p:sp>
    </p:spTree>
    <p:extLst>
      <p:ext uri="{BB962C8B-B14F-4D97-AF65-F5344CB8AC3E}">
        <p14:creationId xmlns:p14="http://schemas.microsoft.com/office/powerpoint/2010/main" val="239085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843039"/>
            <a:ext cx="8448980" cy="46932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third phase is used to find similar nodes with respect to a given node.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Here we use a distance similarity measurement technique, to find the top k, closest nodes given the embeddings from the GAE.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this work, we use the Euclidean distance to measure the similarities between nodes.</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11408" y="383772"/>
            <a:ext cx="8448980"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Similarity Ranking</a:t>
            </a:r>
          </a:p>
        </p:txBody>
      </p:sp>
    </p:spTree>
    <p:extLst>
      <p:ext uri="{BB962C8B-B14F-4D97-AF65-F5344CB8AC3E}">
        <p14:creationId xmlns:p14="http://schemas.microsoft.com/office/powerpoint/2010/main" val="239222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870200" y="1573566"/>
            <a:ext cx="8590188" cy="49006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Given a cluster or a group of similar nodes(phenotypes), we use find the underlying biological processes using </a:t>
            </a:r>
            <a:r>
              <a:rPr lang="en-US" sz="1400" dirty="0" err="1">
                <a:latin typeface="Verdana" panose="020B0604030504040204" pitchFamily="34" charset="0"/>
                <a:ea typeface="Verdana" panose="020B0604030504040204" pitchFamily="34" charset="0"/>
              </a:rPr>
              <a:t>geneset</a:t>
            </a:r>
            <a:r>
              <a:rPr lang="en-US" sz="1400" dirty="0">
                <a:latin typeface="Verdana" panose="020B0604030504040204" pitchFamily="34" charset="0"/>
                <a:ea typeface="Verdana" panose="020B0604030504040204" pitchFamily="34" charset="0"/>
              </a:rPr>
              <a:t> enrichment analysis method.</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enrichment analysis provides the biological process with their corresponding p-values by examining a statistical overrepresentation of those genes within ontological term-to-gene mappings.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can then select the top n  biological processes, depending on which p-value or number is needed.</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870200" y="383772"/>
            <a:ext cx="8590188"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200" b="1" dirty="0">
                <a:solidFill>
                  <a:srgbClr val="1E482A"/>
                </a:solidFill>
                <a:latin typeface="Verdana" panose="020B0604030504040204" pitchFamily="34" charset="0"/>
                <a:ea typeface="Verdana" panose="020B0604030504040204" pitchFamily="34" charset="0"/>
              </a:rPr>
              <a:t>Identifying Underlying Biological Processes</a:t>
            </a:r>
          </a:p>
        </p:txBody>
      </p:sp>
    </p:spTree>
    <p:extLst>
      <p:ext uri="{BB962C8B-B14F-4D97-AF65-F5344CB8AC3E}">
        <p14:creationId xmlns:p14="http://schemas.microsoft.com/office/powerpoint/2010/main" val="196288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METHODOLOGY</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843039"/>
            <a:ext cx="8631952" cy="38719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300000"/>
              </a:lnSpc>
              <a:spcBef>
                <a:spcPts val="0"/>
              </a:spcBef>
              <a:buNone/>
            </a:pP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828436" y="383772"/>
            <a:ext cx="8631952" cy="90316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Summary of Approach</a:t>
            </a:r>
          </a:p>
        </p:txBody>
      </p:sp>
      <p:pic>
        <p:nvPicPr>
          <p:cNvPr id="9" name="Picture 8" descr="Diagram&#10;&#10;Description automatically generated">
            <a:extLst>
              <a:ext uri="{FF2B5EF4-FFF2-40B4-BE49-F238E27FC236}">
                <a16:creationId xmlns:a16="http://schemas.microsoft.com/office/drawing/2014/main" id="{196F0651-CED0-4095-9B20-EB3D9CC35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436" y="2079259"/>
            <a:ext cx="8631952" cy="4126808"/>
          </a:xfrm>
          <a:prstGeom prst="rect">
            <a:avLst/>
          </a:prstGeom>
        </p:spPr>
      </p:pic>
    </p:spTree>
    <p:extLst>
      <p:ext uri="{BB962C8B-B14F-4D97-AF65-F5344CB8AC3E}">
        <p14:creationId xmlns:p14="http://schemas.microsoft.com/office/powerpoint/2010/main" val="397627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176392" y="1408048"/>
            <a:ext cx="8304781" cy="485728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To find out if the approach used in this work produces significantly different results from methods based on direct gene inclusion using Jaccard Overlap.</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 To find if the results produced via our approach are contextually related to gene sets under consideration.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employ methods in statistics for estimation,  combining the similarity measurement and well documented enrichment analysis to determine overrepresented biological processes in samples drawn from the population of gene sets for each adjacency/feature combinations.</a:t>
            </a: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176392" y="165518"/>
            <a:ext cx="8304782" cy="941829"/>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AIM OF EXPERIMENTS</a:t>
            </a:r>
          </a:p>
        </p:txBody>
      </p:sp>
      <p:sp>
        <p:nvSpPr>
          <p:cNvPr id="5" name="Title 1">
            <a:extLst>
              <a:ext uri="{FF2B5EF4-FFF2-40B4-BE49-F238E27FC236}">
                <a16:creationId xmlns:a16="http://schemas.microsoft.com/office/drawing/2014/main" id="{A959F154-DA47-4EB4-8237-D6EE44F4D73F}"/>
              </a:ext>
            </a:extLst>
          </p:cNvPr>
          <p:cNvSpPr txBox="1">
            <a:spLocks/>
          </p:cNvSpPr>
          <p:nvPr/>
        </p:nvSpPr>
        <p:spPr>
          <a:xfrm rot="16200000">
            <a:off x="-2184213" y="3062681"/>
            <a:ext cx="6278879" cy="4887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a:t>
            </a:r>
          </a:p>
        </p:txBody>
      </p:sp>
    </p:spTree>
    <p:extLst>
      <p:ext uri="{BB962C8B-B14F-4D97-AF65-F5344CB8AC3E}">
        <p14:creationId xmlns:p14="http://schemas.microsoft.com/office/powerpoint/2010/main" val="131667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21000" y="1563662"/>
            <a:ext cx="8655807" cy="523507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We used data available in Geneweaver for testing our approach.</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For the purpose of this presentation, we focus on all Tier-III Genesets available in Geneweaver. These are genes curated and added to Geneweaver by domain experts.  </a:t>
            </a:r>
            <a:r>
              <a:rPr lang="en-US" sz="1050" b="1" i="0" dirty="0">
                <a:solidFill>
                  <a:srgbClr val="444444"/>
                </a:solidFill>
                <a:effectLst/>
                <a:latin typeface="Georgia" panose="02040502050405020303" pitchFamily="18" charset="0"/>
              </a:rPr>
              <a:t> </a:t>
            </a:r>
          </a:p>
          <a:p>
            <a:pPr marL="0" indent="0">
              <a:lnSpc>
                <a:spcPct val="150000"/>
              </a:lnSpc>
              <a:spcBef>
                <a:spcPts val="0"/>
              </a:spcBef>
              <a:buNone/>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There is a total of 1241 Gene Sets in this category.  </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Two different graphs are generated from this data, one based on homology relations(Homology Graph) and the other based on ontology relations(Ontology Graph).</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Homology only:  Homology as adjacency and feature matrices</a:t>
            </a:r>
          </a:p>
          <a:p>
            <a:pPr lvl="1">
              <a:lnSpc>
                <a:spcPct val="150000"/>
              </a:lnSpc>
              <a:spcBef>
                <a:spcPts val="0"/>
              </a:spcBef>
              <a:buFont typeface="Wingdings" panose="05000000000000000000" pitchFamily="2" charset="2"/>
              <a:buChar char="v"/>
            </a:pPr>
            <a:endParaRPr lang="en-US" altLang="en-US" sz="1400" dirty="0">
              <a:latin typeface="Verdana" panose="020B0604030504040204" pitchFamily="34" charset="0"/>
              <a:ea typeface="Verdana" panose="020B0604030504040204" pitchFamily="34" charset="0"/>
            </a:endParaRP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Ontology only:  Ontology as adjacency and feature matrices</a:t>
            </a:r>
          </a:p>
          <a:p>
            <a:pPr lvl="1">
              <a:lnSpc>
                <a:spcPct val="150000"/>
              </a:lnSpc>
              <a:spcBef>
                <a:spcPts val="0"/>
              </a:spcBef>
              <a:buFont typeface="Wingdings" panose="05000000000000000000" pitchFamily="2" charset="2"/>
              <a:buChar char="v"/>
            </a:pPr>
            <a:endParaRPr lang="en-US" altLang="en-US" sz="1400" dirty="0">
              <a:latin typeface="Verdana" panose="020B0604030504040204" pitchFamily="34" charset="0"/>
              <a:ea typeface="Verdana" panose="020B0604030504040204" pitchFamily="34" charset="0"/>
            </a:endParaRP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Homology Ontology:  Homology as adjacency matrix and Ontology as a feature matrix.</a:t>
            </a: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921000" y="383772"/>
            <a:ext cx="8655807"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Data Collection &amp; Prepossessing</a:t>
            </a:r>
          </a:p>
        </p:txBody>
      </p:sp>
      <p:sp>
        <p:nvSpPr>
          <p:cNvPr id="5" name="Title 1">
            <a:extLst>
              <a:ext uri="{FF2B5EF4-FFF2-40B4-BE49-F238E27FC236}">
                <a16:creationId xmlns:a16="http://schemas.microsoft.com/office/drawing/2014/main" id="{B10F304E-79FF-4869-AC36-7739F7079DCF}"/>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1</a:t>
            </a:r>
          </a:p>
        </p:txBody>
      </p:sp>
    </p:spTree>
    <p:extLst>
      <p:ext uri="{BB962C8B-B14F-4D97-AF65-F5344CB8AC3E}">
        <p14:creationId xmlns:p14="http://schemas.microsoft.com/office/powerpoint/2010/main" val="325399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582979"/>
            <a:ext cx="8436210" cy="519532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The Dataset is split into 3 parts; 70% training set, 20% validation set, and 10% test set.</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The table below shows the scores for generating the embeddings and reconstructing the generated embeddings.</a:t>
            </a: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marL="0" indent="0">
              <a:lnSpc>
                <a:spcPct val="150000"/>
              </a:lnSpc>
              <a:spcBef>
                <a:spcPts val="0"/>
              </a:spcBef>
              <a:buNone/>
            </a:pPr>
            <a:endParaRPr lang="en-US" altLang="en-US" sz="1400" dirty="0">
              <a:latin typeface="Verdana" panose="020B0604030504040204" pitchFamily="34" charset="0"/>
              <a:ea typeface="Verdana" panose="020B0604030504040204" pitchFamily="34" charset="0"/>
            </a:endParaRP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VAL : Validation </a:t>
            </a: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AP :   Average Precision(AP score)</a:t>
            </a:r>
          </a:p>
          <a:p>
            <a:pPr lvl="1">
              <a:lnSpc>
                <a:spcPct val="150000"/>
              </a:lnSpc>
              <a:spcBef>
                <a:spcPts val="0"/>
              </a:spcBef>
              <a:buFont typeface="Wingdings" panose="05000000000000000000" pitchFamily="2" charset="2"/>
              <a:buChar char="v"/>
            </a:pPr>
            <a:r>
              <a:rPr lang="en-US" altLang="en-US" sz="1400" dirty="0">
                <a:latin typeface="Verdana" panose="020B0604030504040204" pitchFamily="34" charset="0"/>
                <a:ea typeface="Verdana" panose="020B0604030504040204" pitchFamily="34" charset="0"/>
              </a:rPr>
              <a:t>ROC : Receiver operating characteristic(ROC score)</a:t>
            </a: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pP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11408" y="383772"/>
            <a:ext cx="8436210" cy="73432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Training, Validation &amp; Testing</a:t>
            </a:r>
          </a:p>
        </p:txBody>
      </p:sp>
      <p:graphicFrame>
        <p:nvGraphicFramePr>
          <p:cNvPr id="7" name="Table 7">
            <a:extLst>
              <a:ext uri="{FF2B5EF4-FFF2-40B4-BE49-F238E27FC236}">
                <a16:creationId xmlns:a16="http://schemas.microsoft.com/office/drawing/2014/main" id="{39ABEE71-F404-40D5-8070-790ABC1B838D}"/>
              </a:ext>
            </a:extLst>
          </p:cNvPr>
          <p:cNvGraphicFramePr>
            <a:graphicFrameLocks noGrp="1"/>
          </p:cNvGraphicFramePr>
          <p:nvPr>
            <p:extLst>
              <p:ext uri="{D42A27DB-BD31-4B8C-83A1-F6EECF244321}">
                <p14:modId xmlns:p14="http://schemas.microsoft.com/office/powerpoint/2010/main" val="2296977103"/>
              </p:ext>
            </p:extLst>
          </p:nvPr>
        </p:nvGraphicFramePr>
        <p:xfrm>
          <a:off x="3390564" y="3136509"/>
          <a:ext cx="7037536" cy="2058241"/>
        </p:xfrm>
        <a:graphic>
          <a:graphicData uri="http://schemas.openxmlformats.org/drawingml/2006/table">
            <a:tbl>
              <a:tblPr firstRow="1" bandRow="1">
                <a:tableStyleId>{5C22544A-7EE6-4342-B048-85BDC9FD1C3A}</a:tableStyleId>
              </a:tblPr>
              <a:tblGrid>
                <a:gridCol w="1846885">
                  <a:extLst>
                    <a:ext uri="{9D8B030D-6E8A-4147-A177-3AD203B41FA5}">
                      <a16:colId xmlns:a16="http://schemas.microsoft.com/office/drawing/2014/main" val="1334459887"/>
                    </a:ext>
                  </a:extLst>
                </a:gridCol>
                <a:gridCol w="1140902">
                  <a:extLst>
                    <a:ext uri="{9D8B030D-6E8A-4147-A177-3AD203B41FA5}">
                      <a16:colId xmlns:a16="http://schemas.microsoft.com/office/drawing/2014/main" val="1400459467"/>
                    </a:ext>
                  </a:extLst>
                </a:gridCol>
                <a:gridCol w="981512">
                  <a:extLst>
                    <a:ext uri="{9D8B030D-6E8A-4147-A177-3AD203B41FA5}">
                      <a16:colId xmlns:a16="http://schemas.microsoft.com/office/drawing/2014/main" val="3783413304"/>
                    </a:ext>
                  </a:extLst>
                </a:gridCol>
                <a:gridCol w="981512">
                  <a:extLst>
                    <a:ext uri="{9D8B030D-6E8A-4147-A177-3AD203B41FA5}">
                      <a16:colId xmlns:a16="http://schemas.microsoft.com/office/drawing/2014/main" val="1718252610"/>
                    </a:ext>
                  </a:extLst>
                </a:gridCol>
                <a:gridCol w="1048624">
                  <a:extLst>
                    <a:ext uri="{9D8B030D-6E8A-4147-A177-3AD203B41FA5}">
                      <a16:colId xmlns:a16="http://schemas.microsoft.com/office/drawing/2014/main" val="1851989420"/>
                    </a:ext>
                  </a:extLst>
                </a:gridCol>
                <a:gridCol w="1038101">
                  <a:extLst>
                    <a:ext uri="{9D8B030D-6E8A-4147-A177-3AD203B41FA5}">
                      <a16:colId xmlns:a16="http://schemas.microsoft.com/office/drawing/2014/main" val="1984617354"/>
                    </a:ext>
                  </a:extLst>
                </a:gridCol>
              </a:tblGrid>
              <a:tr h="275162">
                <a:tc>
                  <a:txBody>
                    <a:bodyPr/>
                    <a:lstStyle/>
                    <a:p>
                      <a:pPr algn="ctr"/>
                      <a:r>
                        <a:rPr lang="en-US" sz="1200" dirty="0">
                          <a:latin typeface="Verdana" panose="020B0604030504040204" pitchFamily="34" charset="0"/>
                          <a:ea typeface="Verdana" panose="020B0604030504040204" pitchFamily="34" charset="0"/>
                        </a:rPr>
                        <a:t>DATASET</a:t>
                      </a:r>
                    </a:p>
                  </a:txBody>
                  <a:tcPr anchor="ctr"/>
                </a:tc>
                <a:tc>
                  <a:txBody>
                    <a:bodyPr/>
                    <a:lstStyle/>
                    <a:p>
                      <a:pPr algn="ctr"/>
                      <a:r>
                        <a:rPr lang="en-US" sz="1200" dirty="0">
                          <a:latin typeface="Verdana" panose="020B0604030504040204" pitchFamily="34" charset="0"/>
                          <a:ea typeface="Verdana" panose="020B0604030504040204" pitchFamily="34" charset="0"/>
                        </a:rPr>
                        <a:t>ACCURACY</a:t>
                      </a:r>
                    </a:p>
                  </a:txBody>
                  <a:tcPr anchor="ctr"/>
                </a:tc>
                <a:tc>
                  <a:txBody>
                    <a:bodyPr/>
                    <a:lstStyle/>
                    <a:p>
                      <a:pPr algn="ctr"/>
                      <a:r>
                        <a:rPr lang="en-US" sz="1200" dirty="0">
                          <a:latin typeface="Verdana" panose="020B0604030504040204" pitchFamily="34" charset="0"/>
                          <a:ea typeface="Verdana" panose="020B0604030504040204" pitchFamily="34" charset="0"/>
                        </a:rPr>
                        <a:t>VAL AP</a:t>
                      </a:r>
                    </a:p>
                  </a:txBody>
                  <a:tcPr anchor="ctr"/>
                </a:tc>
                <a:tc>
                  <a:txBody>
                    <a:bodyPr/>
                    <a:lstStyle/>
                    <a:p>
                      <a:pPr algn="ctr"/>
                      <a:r>
                        <a:rPr lang="en-US" sz="1200" dirty="0">
                          <a:latin typeface="Verdana" panose="020B0604030504040204" pitchFamily="34" charset="0"/>
                          <a:ea typeface="Verdana" panose="020B0604030504040204" pitchFamily="34" charset="0"/>
                        </a:rPr>
                        <a:t>VAL ROC</a:t>
                      </a:r>
                    </a:p>
                  </a:txBody>
                  <a:tcPr anchor="ctr"/>
                </a:tc>
                <a:tc>
                  <a:txBody>
                    <a:bodyPr/>
                    <a:lstStyle/>
                    <a:p>
                      <a:pPr algn="ctr"/>
                      <a:r>
                        <a:rPr lang="en-US" sz="1200" dirty="0">
                          <a:latin typeface="Verdana" panose="020B0604030504040204" pitchFamily="34" charset="0"/>
                          <a:ea typeface="Verdana" panose="020B0604030504040204" pitchFamily="34" charset="0"/>
                        </a:rPr>
                        <a:t>TEST AP</a:t>
                      </a:r>
                    </a:p>
                  </a:txBody>
                  <a:tcPr anchor="ctr"/>
                </a:tc>
                <a:tc>
                  <a:txBody>
                    <a:bodyPr/>
                    <a:lstStyle/>
                    <a:p>
                      <a:pPr algn="ctr"/>
                      <a:r>
                        <a:rPr lang="en-US" sz="1200" dirty="0">
                          <a:latin typeface="Verdana" panose="020B0604030504040204" pitchFamily="34" charset="0"/>
                          <a:ea typeface="Verdana" panose="020B0604030504040204" pitchFamily="34" charset="0"/>
                        </a:rPr>
                        <a:t>TEST ROC</a:t>
                      </a:r>
                    </a:p>
                  </a:txBody>
                  <a:tcPr anchor="ctr"/>
                </a:tc>
                <a:extLst>
                  <a:ext uri="{0D108BD9-81ED-4DB2-BD59-A6C34878D82A}">
                    <a16:rowId xmlns:a16="http://schemas.microsoft.com/office/drawing/2014/main" val="2281995116"/>
                  </a:ext>
                </a:extLst>
              </a:tr>
              <a:tr h="375877">
                <a:tc>
                  <a:txBody>
                    <a:bodyPr/>
                    <a:lstStyle/>
                    <a:p>
                      <a:pPr algn="ctr"/>
                      <a:r>
                        <a:rPr lang="en-US" sz="1200" dirty="0">
                          <a:latin typeface="Verdana" panose="020B0604030504040204" pitchFamily="34" charset="0"/>
                          <a:ea typeface="Verdana" panose="020B0604030504040204" pitchFamily="34" charset="0"/>
                        </a:rPr>
                        <a:t>Homology-Homology</a:t>
                      </a:r>
                    </a:p>
                  </a:txBody>
                  <a:tcPr anchor="ctr"/>
                </a:tc>
                <a:tc>
                  <a:txBody>
                    <a:bodyPr/>
                    <a:lstStyle/>
                    <a:p>
                      <a:pPr algn="ctr"/>
                      <a:r>
                        <a:rPr lang="en-US" sz="1200" dirty="0">
                          <a:latin typeface="Verdana" panose="020B0604030504040204" pitchFamily="34" charset="0"/>
                          <a:ea typeface="Verdana" panose="020B0604030504040204" pitchFamily="34" charset="0"/>
                        </a:rPr>
                        <a:t>0.83</a:t>
                      </a:r>
                    </a:p>
                  </a:txBody>
                  <a:tcPr anchor="ctr"/>
                </a:tc>
                <a:tc>
                  <a:txBody>
                    <a:bodyPr/>
                    <a:lstStyle/>
                    <a:p>
                      <a:pPr algn="ctr"/>
                      <a:r>
                        <a:rPr lang="en-US" sz="1200" dirty="0">
                          <a:latin typeface="Verdana" panose="020B0604030504040204" pitchFamily="34" charset="0"/>
                          <a:ea typeface="Verdana" panose="020B0604030504040204" pitchFamily="34" charset="0"/>
                        </a:rPr>
                        <a:t>0.91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0.91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0.91</a:t>
                      </a:r>
                    </a:p>
                    <a:p>
                      <a:pPr algn="ctr"/>
                      <a:endParaRPr lang="en-US" sz="1200" dirty="0">
                        <a:latin typeface="Verdana" panose="020B0604030504040204" pitchFamily="34" charset="0"/>
                        <a:ea typeface="Verdana" panose="020B0604030504040204" pitchFamily="34"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0.91</a:t>
                      </a:r>
                    </a:p>
                    <a:p>
                      <a:pPr algn="ctr"/>
                      <a:endParaRPr lang="en-US" sz="1200" dirty="0">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2097910773"/>
                  </a:ext>
                </a:extLst>
              </a:tr>
              <a:tr h="41147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Homology-Ontology</a:t>
                      </a:r>
                    </a:p>
                  </a:txBody>
                  <a:tcPr anchor="ctr"/>
                </a:tc>
                <a:tc>
                  <a:txBody>
                    <a:bodyPr/>
                    <a:lstStyle/>
                    <a:p>
                      <a:pPr algn="ctr"/>
                      <a:r>
                        <a:rPr lang="en-US" sz="1200" dirty="0">
                          <a:latin typeface="Verdana" panose="020B0604030504040204" pitchFamily="34" charset="0"/>
                          <a:ea typeface="Verdana" panose="020B0604030504040204" pitchFamily="34" charset="0"/>
                        </a:rPr>
                        <a:t>0.86</a:t>
                      </a:r>
                    </a:p>
                  </a:txBody>
                  <a:tcPr anchor="ctr"/>
                </a:tc>
                <a:tc>
                  <a:txBody>
                    <a:bodyPr/>
                    <a:lstStyle/>
                    <a:p>
                      <a:pPr algn="ctr"/>
                      <a:r>
                        <a:rPr lang="en-US" sz="1200" dirty="0">
                          <a:latin typeface="Verdana" panose="020B0604030504040204" pitchFamily="34" charset="0"/>
                          <a:ea typeface="Verdana" panose="020B0604030504040204" pitchFamily="34" charset="0"/>
                        </a:rPr>
                        <a:t>0.89</a:t>
                      </a:r>
                    </a:p>
                  </a:txBody>
                  <a:tcPr anchor="ctr"/>
                </a:tc>
                <a:tc>
                  <a:txBody>
                    <a:bodyPr/>
                    <a:lstStyle/>
                    <a:p>
                      <a:pPr algn="ctr"/>
                      <a:r>
                        <a:rPr lang="en-US" sz="1200" dirty="0">
                          <a:latin typeface="Verdana" panose="020B0604030504040204" pitchFamily="34" charset="0"/>
                          <a:ea typeface="Verdana" panose="020B0604030504040204" pitchFamily="34" charset="0"/>
                        </a:rPr>
                        <a:t>0.88</a:t>
                      </a:r>
                    </a:p>
                  </a:txBody>
                  <a:tcPr anchor="ctr"/>
                </a:tc>
                <a:tc>
                  <a:txBody>
                    <a:bodyPr/>
                    <a:lstStyle/>
                    <a:p>
                      <a:pPr algn="ctr"/>
                      <a:r>
                        <a:rPr lang="en-US" sz="1200" dirty="0">
                          <a:latin typeface="Verdana" panose="020B0604030504040204" pitchFamily="34" charset="0"/>
                          <a:ea typeface="Verdana" panose="020B0604030504040204" pitchFamily="34" charset="0"/>
                        </a:rPr>
                        <a:t>0.89</a:t>
                      </a:r>
                    </a:p>
                  </a:txBody>
                  <a:tcPr anchor="ctr"/>
                </a:tc>
                <a:tc>
                  <a:txBody>
                    <a:bodyPr/>
                    <a:lstStyle/>
                    <a:p>
                      <a:pPr algn="ctr"/>
                      <a:r>
                        <a:rPr lang="en-US" sz="1200" dirty="0">
                          <a:latin typeface="Verdana" panose="020B0604030504040204" pitchFamily="34" charset="0"/>
                          <a:ea typeface="Verdana" panose="020B0604030504040204" pitchFamily="34" charset="0"/>
                        </a:rPr>
                        <a:t>0.89</a:t>
                      </a:r>
                    </a:p>
                  </a:txBody>
                  <a:tcPr anchor="ctr"/>
                </a:tc>
                <a:extLst>
                  <a:ext uri="{0D108BD9-81ED-4DB2-BD59-A6C34878D82A}">
                    <a16:rowId xmlns:a16="http://schemas.microsoft.com/office/drawing/2014/main" val="433547391"/>
                  </a:ext>
                </a:extLst>
              </a:tr>
              <a:tr h="37587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Ontology-Ontology</a:t>
                      </a:r>
                    </a:p>
                    <a:p>
                      <a:pPr algn="ctr"/>
                      <a:endParaRPr lang="en-US" sz="1200" dirty="0">
                        <a:latin typeface="Verdana" panose="020B0604030504040204" pitchFamily="34" charset="0"/>
                        <a:ea typeface="Verdana" panose="020B0604030504040204" pitchFamily="34" charset="0"/>
                      </a:endParaRPr>
                    </a:p>
                  </a:txBody>
                  <a:tcPr anchor="ctr"/>
                </a:tc>
                <a:tc>
                  <a:txBody>
                    <a:bodyPr/>
                    <a:lstStyle/>
                    <a:p>
                      <a:pPr algn="ctr"/>
                      <a:r>
                        <a:rPr lang="en-US" sz="1200" dirty="0">
                          <a:latin typeface="Verdana" panose="020B0604030504040204" pitchFamily="34" charset="0"/>
                          <a:ea typeface="Verdana" panose="020B0604030504040204" pitchFamily="34" charset="0"/>
                        </a:rPr>
                        <a:t>0.91</a:t>
                      </a:r>
                    </a:p>
                  </a:txBody>
                  <a:tcPr anchor="ctr"/>
                </a:tc>
                <a:tc>
                  <a:txBody>
                    <a:bodyPr/>
                    <a:lstStyle/>
                    <a:p>
                      <a:pPr algn="ctr"/>
                      <a:r>
                        <a:rPr lang="en-US" sz="1200" dirty="0">
                          <a:latin typeface="Verdana" panose="020B0604030504040204" pitchFamily="34" charset="0"/>
                          <a:ea typeface="Verdana" panose="020B0604030504040204" pitchFamily="34" charset="0"/>
                        </a:rPr>
                        <a:t>0.93</a:t>
                      </a:r>
                    </a:p>
                  </a:txBody>
                  <a:tcPr anchor="ctr"/>
                </a:tc>
                <a:tc>
                  <a:txBody>
                    <a:bodyPr/>
                    <a:lstStyle/>
                    <a:p>
                      <a:pPr algn="ctr"/>
                      <a:r>
                        <a:rPr lang="en-US" sz="1200" dirty="0">
                          <a:latin typeface="Verdana" panose="020B0604030504040204" pitchFamily="34" charset="0"/>
                          <a:ea typeface="Verdana" panose="020B0604030504040204" pitchFamily="34" charset="0"/>
                        </a:rPr>
                        <a:t>0.94</a:t>
                      </a:r>
                    </a:p>
                  </a:txBody>
                  <a:tcPr anchor="ctr"/>
                </a:tc>
                <a:tc>
                  <a:txBody>
                    <a:bodyPr/>
                    <a:lstStyle/>
                    <a:p>
                      <a:pPr algn="ctr"/>
                      <a:r>
                        <a:rPr lang="en-US" sz="1200" dirty="0">
                          <a:latin typeface="Verdana" panose="020B0604030504040204" pitchFamily="34" charset="0"/>
                          <a:ea typeface="Verdana" panose="020B0604030504040204" pitchFamily="34" charset="0"/>
                        </a:rPr>
                        <a:t>0.94</a:t>
                      </a:r>
                    </a:p>
                  </a:txBody>
                  <a:tcPr anchor="ctr"/>
                </a:tc>
                <a:tc>
                  <a:txBody>
                    <a:bodyPr/>
                    <a:lstStyle/>
                    <a:p>
                      <a:pPr algn="ctr"/>
                      <a:r>
                        <a:rPr lang="en-US" sz="1200" dirty="0">
                          <a:latin typeface="Verdana" panose="020B0604030504040204" pitchFamily="34" charset="0"/>
                          <a:ea typeface="Verdana" panose="020B0604030504040204" pitchFamily="34" charset="0"/>
                        </a:rPr>
                        <a:t>0.95</a:t>
                      </a:r>
                    </a:p>
                  </a:txBody>
                  <a:tcPr anchor="ctr"/>
                </a:tc>
                <a:extLst>
                  <a:ext uri="{0D108BD9-81ED-4DB2-BD59-A6C34878D82A}">
                    <a16:rowId xmlns:a16="http://schemas.microsoft.com/office/drawing/2014/main" val="3677463275"/>
                  </a:ext>
                </a:extLst>
              </a:tr>
              <a:tr h="37587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Ontology-Homology</a:t>
                      </a:r>
                    </a:p>
                    <a:p>
                      <a:pPr algn="ctr"/>
                      <a:endParaRPr lang="en-US" sz="1200" dirty="0">
                        <a:latin typeface="Verdana" panose="020B0604030504040204" pitchFamily="34" charset="0"/>
                        <a:ea typeface="Verdana" panose="020B0604030504040204" pitchFamily="34" charset="0"/>
                      </a:endParaRPr>
                    </a:p>
                  </a:txBody>
                  <a:tcPr anchor="ctr"/>
                </a:tc>
                <a:tc>
                  <a:txBody>
                    <a:bodyPr/>
                    <a:lstStyle/>
                    <a:p>
                      <a:pPr algn="ctr"/>
                      <a:r>
                        <a:rPr lang="en-US" sz="1200" dirty="0">
                          <a:latin typeface="Verdana" panose="020B0604030504040204" pitchFamily="34" charset="0"/>
                          <a:ea typeface="Verdana" panose="020B0604030504040204" pitchFamily="34" charset="0"/>
                        </a:rPr>
                        <a:t>0.90</a:t>
                      </a:r>
                    </a:p>
                  </a:txBody>
                  <a:tcPr anchor="ctr"/>
                </a:tc>
                <a:tc>
                  <a:txBody>
                    <a:bodyPr/>
                    <a:lstStyle/>
                    <a:p>
                      <a:pPr algn="ctr"/>
                      <a:r>
                        <a:rPr lang="en-US" sz="1200" dirty="0">
                          <a:latin typeface="Verdana" panose="020B0604030504040204" pitchFamily="34" charset="0"/>
                          <a:ea typeface="Verdana" panose="020B0604030504040204" pitchFamily="34" charset="0"/>
                        </a:rPr>
                        <a:t>0.92</a:t>
                      </a:r>
                    </a:p>
                  </a:txBody>
                  <a:tcPr anchor="ctr"/>
                </a:tc>
                <a:tc>
                  <a:txBody>
                    <a:bodyPr/>
                    <a:lstStyle/>
                    <a:p>
                      <a:pPr algn="ctr"/>
                      <a:r>
                        <a:rPr lang="en-US" sz="1200" dirty="0">
                          <a:latin typeface="Verdana" panose="020B0604030504040204" pitchFamily="34" charset="0"/>
                          <a:ea typeface="Verdana" panose="020B0604030504040204" pitchFamily="34" charset="0"/>
                        </a:rPr>
                        <a:t>0.92</a:t>
                      </a:r>
                    </a:p>
                  </a:txBody>
                  <a:tcPr anchor="ctr"/>
                </a:tc>
                <a:tc>
                  <a:txBody>
                    <a:bodyPr/>
                    <a:lstStyle/>
                    <a:p>
                      <a:pPr algn="ctr"/>
                      <a:r>
                        <a:rPr lang="en-US" sz="1200" dirty="0">
                          <a:latin typeface="Verdana" panose="020B0604030504040204" pitchFamily="34" charset="0"/>
                          <a:ea typeface="Verdana" panose="020B0604030504040204" pitchFamily="34" charset="0"/>
                        </a:rPr>
                        <a:t>0.92</a:t>
                      </a:r>
                    </a:p>
                  </a:txBody>
                  <a:tcPr anchor="ctr"/>
                </a:tc>
                <a:tc>
                  <a:txBody>
                    <a:bodyPr/>
                    <a:lstStyle/>
                    <a:p>
                      <a:pPr algn="ctr"/>
                      <a:r>
                        <a:rPr lang="en-US" sz="1200" dirty="0">
                          <a:latin typeface="Verdana" panose="020B0604030504040204" pitchFamily="34" charset="0"/>
                          <a:ea typeface="Verdana" panose="020B0604030504040204" pitchFamily="34" charset="0"/>
                        </a:rPr>
                        <a:t>0.93</a:t>
                      </a:r>
                    </a:p>
                  </a:txBody>
                  <a:tcPr anchor="ctr"/>
                </a:tc>
                <a:extLst>
                  <a:ext uri="{0D108BD9-81ED-4DB2-BD59-A6C34878D82A}">
                    <a16:rowId xmlns:a16="http://schemas.microsoft.com/office/drawing/2014/main" val="1820975835"/>
                  </a:ext>
                </a:extLst>
              </a:tr>
            </a:tbl>
          </a:graphicData>
        </a:graphic>
      </p:graphicFrame>
      <p:sp>
        <p:nvSpPr>
          <p:cNvPr id="9" name="Title 1">
            <a:extLst>
              <a:ext uri="{FF2B5EF4-FFF2-40B4-BE49-F238E27FC236}">
                <a16:creationId xmlns:a16="http://schemas.microsoft.com/office/drawing/2014/main" id="{C7AC8DA9-DA19-4EC7-B570-374BFB9C4469}"/>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1</a:t>
            </a:r>
          </a:p>
        </p:txBody>
      </p:sp>
    </p:spTree>
    <p:extLst>
      <p:ext uri="{BB962C8B-B14F-4D97-AF65-F5344CB8AC3E}">
        <p14:creationId xmlns:p14="http://schemas.microsoft.com/office/powerpoint/2010/main" val="2804149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Elbow Method For Optimal K</a:t>
            </a:r>
          </a:p>
        </p:txBody>
      </p:sp>
      <p:pic>
        <p:nvPicPr>
          <p:cNvPr id="5" name="Picture 4" descr="Chart, line chart&#10;&#10;Description automatically generated">
            <a:extLst>
              <a:ext uri="{FF2B5EF4-FFF2-40B4-BE49-F238E27FC236}">
                <a16:creationId xmlns:a16="http://schemas.microsoft.com/office/drawing/2014/main" id="{B24D6EE5-B70B-4686-BF25-990DA6C2B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852" y="3674991"/>
            <a:ext cx="4378955" cy="3062225"/>
          </a:xfrm>
          <a:prstGeom prst="rect">
            <a:avLst/>
          </a:prstGeom>
        </p:spPr>
      </p:pic>
      <p:sp>
        <p:nvSpPr>
          <p:cNvPr id="9" name="TextBox 8">
            <a:extLst>
              <a:ext uri="{FF2B5EF4-FFF2-40B4-BE49-F238E27FC236}">
                <a16:creationId xmlns:a16="http://schemas.microsoft.com/office/drawing/2014/main" id="{3176E0A1-7718-4D14-B71B-ECADE2DC25C1}"/>
              </a:ext>
            </a:extLst>
          </p:cNvPr>
          <p:cNvSpPr txBox="1"/>
          <p:nvPr/>
        </p:nvSpPr>
        <p:spPr>
          <a:xfrm>
            <a:off x="2831928" y="1876683"/>
            <a:ext cx="3893430" cy="3754874"/>
          </a:xfrm>
          <a:prstGeom prst="rect">
            <a:avLst/>
          </a:prstGeom>
          <a:noFill/>
        </p:spPr>
        <p:txBody>
          <a:bodyPr wrap="square">
            <a:spAutoFit/>
          </a:bodyPr>
          <a:lstStyle/>
          <a:p>
            <a:pPr marL="285750" indent="-285750">
              <a:buFont typeface="Wingdings" panose="05000000000000000000" pitchFamily="2" charset="2"/>
              <a:buChar char="Ø"/>
            </a:pPr>
            <a:r>
              <a:rPr lang="en-US" sz="1400" dirty="0">
                <a:latin typeface="Verdana" panose="020B0604030504040204" pitchFamily="34" charset="0"/>
                <a:ea typeface="Verdana" panose="020B0604030504040204" pitchFamily="34" charset="0"/>
              </a:rPr>
              <a:t>To determine the optimal K, for our K-Means we use the elbow algorithm.</a:t>
            </a:r>
          </a:p>
          <a:p>
            <a:pPr marL="285750" indent="-285750">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sz="1400" dirty="0">
                <a:solidFill>
                  <a:srgbClr val="000000"/>
                </a:solidFill>
                <a:latin typeface="Verdana" panose="020B0604030504040204" pitchFamily="34" charset="0"/>
                <a:ea typeface="Verdana" panose="020B0604030504040204" pitchFamily="34" charset="0"/>
              </a:rPr>
              <a:t>I</a:t>
            </a:r>
            <a:r>
              <a:rPr lang="en-US" sz="1400" b="0" i="0" dirty="0">
                <a:solidFill>
                  <a:srgbClr val="000000"/>
                </a:solidFill>
                <a:effectLst/>
                <a:latin typeface="Verdana" panose="020B0604030504040204" pitchFamily="34" charset="0"/>
                <a:ea typeface="Verdana" panose="020B0604030504040204" pitchFamily="34" charset="0"/>
              </a:rPr>
              <a:t>t provides an estimate of the</a:t>
            </a:r>
            <a:br>
              <a:rPr lang="en-US" sz="1400" b="0" i="0" dirty="0">
                <a:solidFill>
                  <a:srgbClr val="000000"/>
                </a:solidFill>
                <a:effectLst/>
                <a:latin typeface="Verdana" panose="020B0604030504040204" pitchFamily="34" charset="0"/>
                <a:ea typeface="Verdana" panose="020B0604030504040204" pitchFamily="34" charset="0"/>
              </a:rPr>
            </a:br>
            <a:r>
              <a:rPr lang="en-US" sz="1400" b="0" i="0" dirty="0">
                <a:solidFill>
                  <a:srgbClr val="000000"/>
                </a:solidFill>
                <a:effectLst/>
                <a:latin typeface="Verdana" panose="020B0604030504040204" pitchFamily="34" charset="0"/>
                <a:ea typeface="Verdana" panose="020B0604030504040204" pitchFamily="34" charset="0"/>
              </a:rPr>
              <a:t>number clusters if appropriate in an analysis. </a:t>
            </a:r>
          </a:p>
          <a:p>
            <a:pPr marL="285750" indent="-285750">
              <a:buFont typeface="Wingdings" panose="05000000000000000000" pitchFamily="2" charset="2"/>
              <a:buChar char="Ø"/>
            </a:pPr>
            <a:endParaRPr lang="en-US" sz="1400" b="0" i="0" dirty="0">
              <a:solidFill>
                <a:srgbClr val="000000"/>
              </a:solidFill>
              <a:effectLst/>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sz="1400" b="0" i="0" dirty="0">
                <a:solidFill>
                  <a:srgbClr val="000000"/>
                </a:solidFill>
                <a:effectLst/>
                <a:latin typeface="Verdana" panose="020B0604030504040204" pitchFamily="34" charset="0"/>
                <a:ea typeface="Verdana" panose="020B0604030504040204" pitchFamily="34" charset="0"/>
              </a:rPr>
              <a:t>In this case, </a:t>
            </a:r>
            <a:r>
              <a:rPr lang="en-US" sz="1400" b="0" i="1" dirty="0">
                <a:solidFill>
                  <a:srgbClr val="000000"/>
                </a:solidFill>
                <a:effectLst/>
                <a:latin typeface="Verdana" panose="020B0604030504040204" pitchFamily="34" charset="0"/>
                <a:ea typeface="Verdana" panose="020B0604030504040204" pitchFamily="34" charset="0"/>
              </a:rPr>
              <a:t>k </a:t>
            </a:r>
            <a:r>
              <a:rPr lang="en-US" sz="1400" b="0" i="0" dirty="0">
                <a:solidFill>
                  <a:srgbClr val="000000"/>
                </a:solidFill>
                <a:effectLst/>
                <a:latin typeface="Verdana" panose="020B0604030504040204" pitchFamily="34" charset="0"/>
                <a:ea typeface="Verdana" panose="020B0604030504040204" pitchFamily="34" charset="0"/>
              </a:rPr>
              <a:t>is based on the sum of</a:t>
            </a:r>
            <a:br>
              <a:rPr lang="en-US" sz="1400" b="0" i="0" dirty="0">
                <a:solidFill>
                  <a:srgbClr val="000000"/>
                </a:solidFill>
                <a:effectLst/>
                <a:latin typeface="Verdana" panose="020B0604030504040204" pitchFamily="34" charset="0"/>
                <a:ea typeface="Verdana" panose="020B0604030504040204" pitchFamily="34" charset="0"/>
              </a:rPr>
            </a:br>
            <a:r>
              <a:rPr lang="en-US" sz="1400" b="0" i="0" dirty="0">
                <a:solidFill>
                  <a:srgbClr val="000000"/>
                </a:solidFill>
                <a:effectLst/>
                <a:latin typeface="Verdana" panose="020B0604030504040204" pitchFamily="34" charset="0"/>
                <a:ea typeface="Verdana" panose="020B0604030504040204" pitchFamily="34" charset="0"/>
              </a:rPr>
              <a:t>squared distance (SSE) between data points and the cluster centroids. </a:t>
            </a:r>
          </a:p>
          <a:p>
            <a:pPr marL="285750" indent="-285750">
              <a:buFont typeface="Wingdings" panose="05000000000000000000" pitchFamily="2" charset="2"/>
              <a:buChar char="Ø"/>
            </a:pPr>
            <a:endParaRPr lang="en-US" sz="1400" dirty="0">
              <a:solidFill>
                <a:srgbClr val="000000"/>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sz="1400" b="0" i="0" dirty="0">
                <a:solidFill>
                  <a:srgbClr val="000000"/>
                </a:solidFill>
                <a:effectLst/>
                <a:latin typeface="Verdana" panose="020B0604030504040204" pitchFamily="34" charset="0"/>
                <a:ea typeface="Verdana" panose="020B0604030504040204" pitchFamily="34" charset="0"/>
              </a:rPr>
              <a:t>We plot the(SSE) against the number of clusters and determine the point where the distortion begins to decrease rapidly between clusters; </a:t>
            </a:r>
          </a:p>
          <a:p>
            <a:pPr marL="285750" indent="-285750">
              <a:buFont typeface="Wingdings" panose="05000000000000000000" pitchFamily="2" charset="2"/>
              <a:buChar char="Ø"/>
            </a:pPr>
            <a:endParaRPr lang="en-US" sz="1400" dirty="0">
              <a:solidFill>
                <a:srgbClr val="000000"/>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sz="1400" b="0" i="0" dirty="0">
                <a:solidFill>
                  <a:srgbClr val="000000"/>
                </a:solidFill>
                <a:effectLst/>
                <a:latin typeface="Verdana" panose="020B0604030504040204" pitchFamily="34" charset="0"/>
                <a:ea typeface="Verdana" panose="020B0604030504040204" pitchFamily="34" charset="0"/>
              </a:rPr>
              <a:t>that point is determined to be </a:t>
            </a:r>
            <a:r>
              <a:rPr lang="en-US" sz="1400" b="0" i="1" dirty="0">
                <a:solidFill>
                  <a:srgbClr val="000000"/>
                </a:solidFill>
                <a:effectLst/>
                <a:latin typeface="Verdana" panose="020B0604030504040204" pitchFamily="34" charset="0"/>
                <a:ea typeface="Verdana" panose="020B0604030504040204" pitchFamily="34" charset="0"/>
              </a:rPr>
              <a:t>k</a:t>
            </a:r>
            <a:r>
              <a:rPr lang="en-US" sz="1400" dirty="0">
                <a:latin typeface="Verdana" panose="020B0604030504040204" pitchFamily="34" charset="0"/>
                <a:ea typeface="Verdana" panose="020B0604030504040204" pitchFamily="34" charset="0"/>
              </a:rPr>
              <a:t> </a:t>
            </a:r>
          </a:p>
        </p:txBody>
      </p:sp>
      <p:sp>
        <p:nvSpPr>
          <p:cNvPr id="11" name="Title 1">
            <a:extLst>
              <a:ext uri="{FF2B5EF4-FFF2-40B4-BE49-F238E27FC236}">
                <a16:creationId xmlns:a16="http://schemas.microsoft.com/office/drawing/2014/main" id="{2A16B22E-BBB4-4E08-A339-AA3D8A91EA67}"/>
              </a:ext>
            </a:extLst>
          </p:cNvPr>
          <p:cNvSpPr txBox="1">
            <a:spLocks/>
          </p:cNvSpPr>
          <p:nvPr/>
        </p:nvSpPr>
        <p:spPr>
          <a:xfrm>
            <a:off x="2873868" y="383772"/>
            <a:ext cx="8520939" cy="8745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K-Means Clustering</a:t>
            </a:r>
          </a:p>
        </p:txBody>
      </p:sp>
      <p:pic>
        <p:nvPicPr>
          <p:cNvPr id="12" name="Picture 11" descr="Chart&#10;&#10;Description automatically generated">
            <a:extLst>
              <a:ext uri="{FF2B5EF4-FFF2-40B4-BE49-F238E27FC236}">
                <a16:creationId xmlns:a16="http://schemas.microsoft.com/office/drawing/2014/main" id="{260F5E9E-D3BD-4D32-8541-54B695727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852" y="1258349"/>
            <a:ext cx="4378955" cy="2658541"/>
          </a:xfrm>
          <a:prstGeom prst="rect">
            <a:avLst/>
          </a:prstGeom>
        </p:spPr>
      </p:pic>
    </p:spTree>
    <p:extLst>
      <p:ext uri="{BB962C8B-B14F-4D97-AF65-F5344CB8AC3E}">
        <p14:creationId xmlns:p14="http://schemas.microsoft.com/office/powerpoint/2010/main" val="401944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chemeClr val="bg1"/>
                </a:solidFill>
                <a:latin typeface="Calibri" charset="0"/>
                <a:ea typeface="Calibri" charset="0"/>
                <a:cs typeface="Calibri" charset="0"/>
              </a:rPr>
              <a:t>TABLE OF </a:t>
            </a:r>
            <a:r>
              <a:rPr lang="en-US" altLang="en-US" sz="4000" b="1" dirty="0">
                <a:solidFill>
                  <a:schemeClr val="bg1"/>
                </a:solidFill>
                <a:latin typeface="Calibri" charset="0"/>
                <a:ea typeface="Calibri" charset="0"/>
                <a:cs typeface="Calibri" charset="0"/>
              </a:rPr>
              <a:t>CONTENTS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35208" y="1101745"/>
            <a:ext cx="8525180" cy="46545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250000"/>
              </a:lnSpc>
              <a:spcBef>
                <a:spcPts val="0"/>
              </a:spcBef>
              <a:buFont typeface="+mj-lt"/>
              <a:buAutoNum type="arabicPeriod"/>
            </a:pPr>
            <a:r>
              <a:rPr lang="en-US" altLang="en-US" sz="2400" dirty="0">
                <a:latin typeface="Verdana" panose="020B0604030504040204" pitchFamily="34" charset="0"/>
                <a:ea typeface="Verdana" panose="020B0604030504040204" pitchFamily="34" charset="0"/>
              </a:rPr>
              <a:t>INTRODUCTION</a:t>
            </a:r>
          </a:p>
          <a:p>
            <a:pPr marL="514350" indent="-514350">
              <a:lnSpc>
                <a:spcPct val="250000"/>
              </a:lnSpc>
              <a:spcBef>
                <a:spcPts val="0"/>
              </a:spcBef>
              <a:buFont typeface="+mj-lt"/>
              <a:buAutoNum type="arabicPeriod"/>
            </a:pPr>
            <a:r>
              <a:rPr lang="en-US" altLang="en-US" sz="2400" dirty="0">
                <a:latin typeface="Verdana" panose="020B0604030504040204" pitchFamily="34" charset="0"/>
                <a:ea typeface="Verdana" panose="020B0604030504040204" pitchFamily="34" charset="0"/>
              </a:rPr>
              <a:t>RELATED WORKS</a:t>
            </a:r>
          </a:p>
          <a:p>
            <a:pPr marL="514350" indent="-514350">
              <a:lnSpc>
                <a:spcPct val="250000"/>
              </a:lnSpc>
              <a:spcBef>
                <a:spcPts val="0"/>
              </a:spcBef>
              <a:buFont typeface="+mj-lt"/>
              <a:buAutoNum type="arabicPeriod"/>
            </a:pPr>
            <a:r>
              <a:rPr lang="en-US" altLang="en-US" sz="2400" dirty="0">
                <a:latin typeface="Verdana" panose="020B0604030504040204" pitchFamily="34" charset="0"/>
                <a:ea typeface="Verdana" panose="020B0604030504040204" pitchFamily="34" charset="0"/>
              </a:rPr>
              <a:t>METHODOLOGY</a:t>
            </a:r>
          </a:p>
          <a:p>
            <a:pPr marL="514350" indent="-514350">
              <a:lnSpc>
                <a:spcPct val="250000"/>
              </a:lnSpc>
              <a:spcBef>
                <a:spcPts val="0"/>
              </a:spcBef>
              <a:buFont typeface="+mj-lt"/>
              <a:buAutoNum type="arabicPeriod"/>
            </a:pPr>
            <a:r>
              <a:rPr lang="en-US" altLang="en-US" sz="2400" dirty="0">
                <a:latin typeface="Verdana" panose="020B0604030504040204" pitchFamily="34" charset="0"/>
                <a:ea typeface="Verdana" panose="020B0604030504040204" pitchFamily="34" charset="0"/>
              </a:rPr>
              <a:t>EXPERIMENTS &amp; RESULTS</a:t>
            </a:r>
          </a:p>
          <a:p>
            <a:pPr marL="514350" indent="-514350">
              <a:lnSpc>
                <a:spcPct val="250000"/>
              </a:lnSpc>
              <a:spcBef>
                <a:spcPts val="0"/>
              </a:spcBef>
              <a:buFont typeface="+mj-lt"/>
              <a:buAutoNum type="arabicPeriod"/>
            </a:pPr>
            <a:r>
              <a:rPr lang="en-US" altLang="en-US" sz="2400" dirty="0">
                <a:latin typeface="Verdana" panose="020B0604030504040204" pitchFamily="34" charset="0"/>
                <a:ea typeface="Verdana" panose="020B0604030504040204" pitchFamily="34" charset="0"/>
              </a:rPr>
              <a:t>CONCLUSION &amp; FUTURE WORK</a:t>
            </a:r>
          </a:p>
        </p:txBody>
      </p:sp>
    </p:spTree>
    <p:extLst>
      <p:ext uri="{BB962C8B-B14F-4D97-AF65-F5344CB8AC3E}">
        <p14:creationId xmlns:p14="http://schemas.microsoft.com/office/powerpoint/2010/main" val="366274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Elbow Method For Optimal K</a:t>
            </a:r>
          </a:p>
        </p:txBody>
      </p:sp>
      <p:sp>
        <p:nvSpPr>
          <p:cNvPr id="9" name="TextBox 8">
            <a:extLst>
              <a:ext uri="{FF2B5EF4-FFF2-40B4-BE49-F238E27FC236}">
                <a16:creationId xmlns:a16="http://schemas.microsoft.com/office/drawing/2014/main" id="{3176E0A1-7718-4D14-B71B-ECADE2DC25C1}"/>
              </a:ext>
            </a:extLst>
          </p:cNvPr>
          <p:cNvSpPr txBox="1"/>
          <p:nvPr/>
        </p:nvSpPr>
        <p:spPr>
          <a:xfrm>
            <a:off x="3106486" y="5394961"/>
            <a:ext cx="8288321"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latin typeface="Verdana" panose="020B0604030504040204" pitchFamily="34" charset="0"/>
                <a:ea typeface="Verdana" panose="020B0604030504040204" pitchFamily="34" charset="0"/>
              </a:rPr>
              <a:t>To visualize the clusters and their membership, we use TSNE algorithm.</a:t>
            </a:r>
          </a:p>
          <a:p>
            <a:pPr marL="285750" indent="-285750">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sz="1400" dirty="0">
                <a:latin typeface="Verdana" panose="020B0604030504040204" pitchFamily="34" charset="0"/>
                <a:ea typeface="Verdana" panose="020B0604030504040204" pitchFamily="34" charset="0"/>
              </a:rPr>
              <a:t>Next, we find the correlation between the underlying biological processes. </a:t>
            </a:r>
            <a:endParaRPr lang="en-US" sz="1400" b="0" i="0" dirty="0">
              <a:solidFill>
                <a:srgbClr val="000000"/>
              </a:solidFill>
              <a:effectLst/>
              <a:latin typeface="Verdana" panose="020B0604030504040204" pitchFamily="34" charset="0"/>
              <a:ea typeface="Verdana" panose="020B0604030504040204" pitchFamily="34" charset="0"/>
            </a:endParaRPr>
          </a:p>
          <a:p>
            <a:endParaRPr lang="en-US" sz="1400" b="0" i="0" dirty="0">
              <a:solidFill>
                <a:srgbClr val="000000"/>
              </a:solidFill>
              <a:effectLst/>
              <a:latin typeface="Verdana" panose="020B0604030504040204" pitchFamily="34" charset="0"/>
              <a:ea typeface="Verdana" panose="020B0604030504040204" pitchFamily="34" charset="0"/>
            </a:endParaRPr>
          </a:p>
        </p:txBody>
      </p:sp>
      <p:sp>
        <p:nvSpPr>
          <p:cNvPr id="11" name="Title 1">
            <a:extLst>
              <a:ext uri="{FF2B5EF4-FFF2-40B4-BE49-F238E27FC236}">
                <a16:creationId xmlns:a16="http://schemas.microsoft.com/office/drawing/2014/main" id="{2A16B22E-BBB4-4E08-A339-AA3D8A91EA67}"/>
              </a:ext>
            </a:extLst>
          </p:cNvPr>
          <p:cNvSpPr txBox="1">
            <a:spLocks/>
          </p:cNvSpPr>
          <p:nvPr/>
        </p:nvSpPr>
        <p:spPr>
          <a:xfrm>
            <a:off x="3039533" y="225563"/>
            <a:ext cx="8355274" cy="8745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K-Means Clustering</a:t>
            </a:r>
          </a:p>
        </p:txBody>
      </p:sp>
      <p:pic>
        <p:nvPicPr>
          <p:cNvPr id="8" name="Picture 7" descr="Chart, bubble chart&#10;&#10;Description automatically generated">
            <a:extLst>
              <a:ext uri="{FF2B5EF4-FFF2-40B4-BE49-F238E27FC236}">
                <a16:creationId xmlns:a16="http://schemas.microsoft.com/office/drawing/2014/main" id="{C8D23F63-D20A-4528-813E-5730BA236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217" y="1419525"/>
            <a:ext cx="4244590" cy="2802692"/>
          </a:xfrm>
          <a:prstGeom prst="rect">
            <a:avLst/>
          </a:prstGeom>
        </p:spPr>
      </p:pic>
      <p:pic>
        <p:nvPicPr>
          <p:cNvPr id="12" name="Picture 11" descr="Chart, scatter chart&#10;&#10;Description automatically generated">
            <a:extLst>
              <a:ext uri="{FF2B5EF4-FFF2-40B4-BE49-F238E27FC236}">
                <a16:creationId xmlns:a16="http://schemas.microsoft.com/office/drawing/2014/main" id="{C49C6DB0-7E22-4B56-8A2D-04F73F3B1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533" y="1402080"/>
            <a:ext cx="4244590" cy="2816751"/>
          </a:xfrm>
          <a:prstGeom prst="rect">
            <a:avLst/>
          </a:prstGeom>
        </p:spPr>
      </p:pic>
    </p:spTree>
    <p:extLst>
      <p:ext uri="{BB962C8B-B14F-4D97-AF65-F5344CB8AC3E}">
        <p14:creationId xmlns:p14="http://schemas.microsoft.com/office/powerpoint/2010/main" val="444660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558643" y="5696125"/>
            <a:ext cx="8187654" cy="101263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solidFill>
                  <a:srgbClr val="000000"/>
                </a:solidFill>
                <a:latin typeface="Verdana" panose="020B0604030504040204" pitchFamily="34" charset="0"/>
                <a:ea typeface="Verdana" panose="020B0604030504040204" pitchFamily="34" charset="0"/>
              </a:rPr>
              <a:t>It is interpreted as </a:t>
            </a:r>
            <a:r>
              <a:rPr lang="en-US" sz="1800" b="0" i="0" dirty="0">
                <a:solidFill>
                  <a:srgbClr val="000000"/>
                </a:solidFill>
                <a:effectLst/>
                <a:latin typeface="CMR12"/>
              </a:rPr>
              <a:t>for each two methods being compared; we are 95% confident</a:t>
            </a:r>
            <a:br>
              <a:rPr lang="en-US" sz="1800" b="0" i="0" dirty="0">
                <a:solidFill>
                  <a:srgbClr val="000000"/>
                </a:solidFill>
                <a:effectLst/>
                <a:latin typeface="CMR12"/>
              </a:rPr>
            </a:br>
            <a:r>
              <a:rPr lang="en-US" sz="1800" b="0" i="0" dirty="0">
                <a:solidFill>
                  <a:srgbClr val="000000"/>
                </a:solidFill>
                <a:effectLst/>
                <a:latin typeface="CMR12"/>
              </a:rPr>
              <a:t>that the mean correlation is between the lower CI and the upper CI.</a:t>
            </a:r>
            <a:r>
              <a:rPr lang="en-US" sz="1050" dirty="0"/>
              <a:t> </a:t>
            </a:r>
            <a:r>
              <a:rPr lang="en-US" sz="1400" dirty="0">
                <a:latin typeface="Verdana" panose="020B0604030504040204" pitchFamily="34" charset="0"/>
                <a:ea typeface="Verdana" panose="020B0604030504040204" pitchFamily="34" charset="0"/>
              </a:rPr>
              <a:t> </a:t>
            </a:r>
          </a:p>
          <a:p>
            <a:pPr>
              <a:lnSpc>
                <a:spcPct val="150000"/>
              </a:lnSpc>
              <a:spcBef>
                <a:spcPts val="0"/>
              </a:spcBef>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330325" y="182295"/>
            <a:ext cx="9430480" cy="97958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Confidence Interval for Correlation</a:t>
            </a:r>
          </a:p>
        </p:txBody>
      </p:sp>
      <p:graphicFrame>
        <p:nvGraphicFramePr>
          <p:cNvPr id="11" name="Table 7">
            <a:extLst>
              <a:ext uri="{FF2B5EF4-FFF2-40B4-BE49-F238E27FC236}">
                <a16:creationId xmlns:a16="http://schemas.microsoft.com/office/drawing/2014/main" id="{098A8FFF-4742-4C91-AB29-9C475746E0F8}"/>
              </a:ext>
            </a:extLst>
          </p:cNvPr>
          <p:cNvGraphicFramePr>
            <a:graphicFrameLocks noGrp="1"/>
          </p:cNvGraphicFramePr>
          <p:nvPr>
            <p:extLst>
              <p:ext uri="{D42A27DB-BD31-4B8C-83A1-F6EECF244321}">
                <p14:modId xmlns:p14="http://schemas.microsoft.com/office/powerpoint/2010/main" val="1929396753"/>
              </p:ext>
            </p:extLst>
          </p:nvPr>
        </p:nvGraphicFramePr>
        <p:xfrm>
          <a:off x="2558643" y="1478280"/>
          <a:ext cx="5192785" cy="3901440"/>
        </p:xfrm>
        <a:graphic>
          <a:graphicData uri="http://schemas.openxmlformats.org/drawingml/2006/table">
            <a:tbl>
              <a:tblPr firstRow="1" bandRow="1">
                <a:tableStyleId>{5C22544A-7EE6-4342-B048-85BDC9FD1C3A}</a:tableStyleId>
              </a:tblPr>
              <a:tblGrid>
                <a:gridCol w="2616665">
                  <a:extLst>
                    <a:ext uri="{9D8B030D-6E8A-4147-A177-3AD203B41FA5}">
                      <a16:colId xmlns:a16="http://schemas.microsoft.com/office/drawing/2014/main" val="2648718128"/>
                    </a:ext>
                  </a:extLst>
                </a:gridCol>
                <a:gridCol w="679047">
                  <a:extLst>
                    <a:ext uri="{9D8B030D-6E8A-4147-A177-3AD203B41FA5}">
                      <a16:colId xmlns:a16="http://schemas.microsoft.com/office/drawing/2014/main" val="751258634"/>
                    </a:ext>
                  </a:extLst>
                </a:gridCol>
                <a:gridCol w="974697">
                  <a:extLst>
                    <a:ext uri="{9D8B030D-6E8A-4147-A177-3AD203B41FA5}">
                      <a16:colId xmlns:a16="http://schemas.microsoft.com/office/drawing/2014/main" val="1943790254"/>
                    </a:ext>
                  </a:extLst>
                </a:gridCol>
                <a:gridCol w="922376">
                  <a:extLst>
                    <a:ext uri="{9D8B030D-6E8A-4147-A177-3AD203B41FA5}">
                      <a16:colId xmlns:a16="http://schemas.microsoft.com/office/drawing/2014/main" val="1750102092"/>
                    </a:ext>
                  </a:extLst>
                </a:gridCol>
              </a:tblGrid>
              <a:tr h="177310">
                <a:tc>
                  <a:txBody>
                    <a:bodyPr/>
                    <a:lstStyle/>
                    <a:p>
                      <a:r>
                        <a:rPr lang="en-US" sz="1000" dirty="0">
                          <a:latin typeface="Verdana" panose="020B0604030504040204" pitchFamily="34" charset="0"/>
                          <a:ea typeface="Verdana" panose="020B0604030504040204" pitchFamily="34" charset="0"/>
                        </a:rPr>
                        <a:t>Method</a:t>
                      </a:r>
                    </a:p>
                  </a:txBody>
                  <a:tcPr/>
                </a:tc>
                <a:tc>
                  <a:txBody>
                    <a:bodyPr/>
                    <a:lstStyle/>
                    <a:p>
                      <a:r>
                        <a:rPr lang="en-US" sz="1000" b="1" dirty="0">
                          <a:latin typeface="Verdana" panose="020B0604030504040204" pitchFamily="34" charset="0"/>
                          <a:ea typeface="Verdana" panose="020B0604030504040204" pitchFamily="34" charset="0"/>
                        </a:rPr>
                        <a:t>PT. Est</a:t>
                      </a:r>
                    </a:p>
                  </a:txBody>
                  <a:tcPr/>
                </a:tc>
                <a:tc>
                  <a:txBody>
                    <a:bodyPr/>
                    <a:lstStyle/>
                    <a:p>
                      <a:r>
                        <a:rPr lang="en-US" sz="1000" dirty="0">
                          <a:latin typeface="Verdana" panose="020B0604030504040204" pitchFamily="34" charset="0"/>
                          <a:ea typeface="Verdana" panose="020B0604030504040204" pitchFamily="34" charset="0"/>
                        </a:rPr>
                        <a:t>Lower CI</a:t>
                      </a:r>
                    </a:p>
                  </a:txBody>
                  <a:tcPr/>
                </a:tc>
                <a:tc>
                  <a:txBody>
                    <a:bodyPr/>
                    <a:lstStyle/>
                    <a:p>
                      <a:r>
                        <a:rPr lang="en-US" sz="1000" dirty="0">
                          <a:latin typeface="Verdana" panose="020B0604030504040204" pitchFamily="34" charset="0"/>
                          <a:ea typeface="Verdana" panose="020B0604030504040204" pitchFamily="34" charset="0"/>
                        </a:rPr>
                        <a:t>Upper CI</a:t>
                      </a:r>
                    </a:p>
                  </a:txBody>
                  <a:tcPr/>
                </a:tc>
                <a:extLst>
                  <a:ext uri="{0D108BD9-81ED-4DB2-BD59-A6C34878D82A}">
                    <a16:rowId xmlns:a16="http://schemas.microsoft.com/office/drawing/2014/main" val="335990612"/>
                  </a:ext>
                </a:extLst>
              </a:tr>
              <a:tr h="218707">
                <a:tc>
                  <a:txBody>
                    <a:bodyPr/>
                    <a:lstStyle/>
                    <a:p>
                      <a:r>
                        <a:rPr lang="en-US" sz="1000" dirty="0">
                          <a:latin typeface="Verdana" panose="020B0604030504040204" pitchFamily="34" charset="0"/>
                          <a:ea typeface="Verdana" panose="020B0604030504040204" pitchFamily="34" charset="0"/>
                        </a:rPr>
                        <a:t>GAE-HOM-HOM vs GAE-HOM-ONTO</a:t>
                      </a:r>
                    </a:p>
                  </a:txBody>
                  <a:tcPr/>
                </a:tc>
                <a:tc>
                  <a:txBody>
                    <a:bodyPr/>
                    <a:lstStyle/>
                    <a:p>
                      <a:r>
                        <a:rPr lang="en-US" sz="1000" b="1" dirty="0">
                          <a:latin typeface="Verdana" panose="020B0604030504040204" pitchFamily="34" charset="0"/>
                          <a:ea typeface="Verdana" panose="020B0604030504040204" pitchFamily="34" charset="0"/>
                        </a:rPr>
                        <a:t>0.749</a:t>
                      </a:r>
                    </a:p>
                  </a:txBody>
                  <a:tcPr/>
                </a:tc>
                <a:tc>
                  <a:txBody>
                    <a:bodyPr/>
                    <a:lstStyle/>
                    <a:p>
                      <a:r>
                        <a:rPr lang="en-US" sz="1000" dirty="0">
                          <a:latin typeface="Verdana" panose="020B0604030504040204" pitchFamily="34" charset="0"/>
                          <a:ea typeface="Verdana" panose="020B0604030504040204" pitchFamily="34" charset="0"/>
                        </a:rPr>
                        <a:t>0.696</a:t>
                      </a:r>
                    </a:p>
                  </a:txBody>
                  <a:tcPr/>
                </a:tc>
                <a:tc>
                  <a:txBody>
                    <a:bodyPr/>
                    <a:lstStyle/>
                    <a:p>
                      <a:r>
                        <a:rPr lang="en-US" sz="1000" dirty="0">
                          <a:latin typeface="Verdana" panose="020B0604030504040204" pitchFamily="34" charset="0"/>
                          <a:ea typeface="Verdana" panose="020B0604030504040204" pitchFamily="34" charset="0"/>
                        </a:rPr>
                        <a:t>0.803</a:t>
                      </a:r>
                    </a:p>
                  </a:txBody>
                  <a:tcPr/>
                </a:tc>
                <a:extLst>
                  <a:ext uri="{0D108BD9-81ED-4DB2-BD59-A6C34878D82A}">
                    <a16:rowId xmlns:a16="http://schemas.microsoft.com/office/drawing/2014/main" val="1091494274"/>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GAE-HOM-HOM vs GAE-ONTO-ONTO</a:t>
                      </a:r>
                    </a:p>
                  </a:txBody>
                  <a:tcPr/>
                </a:tc>
                <a:tc>
                  <a:txBody>
                    <a:bodyPr/>
                    <a:lstStyle/>
                    <a:p>
                      <a:r>
                        <a:rPr lang="en-US" sz="1000" b="1" dirty="0">
                          <a:latin typeface="Verdana" panose="020B0604030504040204" pitchFamily="34" charset="0"/>
                          <a:ea typeface="Verdana" panose="020B0604030504040204" pitchFamily="34" charset="0"/>
                        </a:rPr>
                        <a:t>0.317</a:t>
                      </a:r>
                    </a:p>
                  </a:txBody>
                  <a:tcPr/>
                </a:tc>
                <a:tc>
                  <a:txBody>
                    <a:bodyPr/>
                    <a:lstStyle/>
                    <a:p>
                      <a:r>
                        <a:rPr lang="en-US" sz="1000" dirty="0">
                          <a:latin typeface="Verdana" panose="020B0604030504040204" pitchFamily="34" charset="0"/>
                          <a:ea typeface="Verdana" panose="020B0604030504040204" pitchFamily="34" charset="0"/>
                        </a:rPr>
                        <a:t>0.203</a:t>
                      </a:r>
                    </a:p>
                  </a:txBody>
                  <a:tcPr/>
                </a:tc>
                <a:tc>
                  <a:txBody>
                    <a:bodyPr/>
                    <a:lstStyle/>
                    <a:p>
                      <a:r>
                        <a:rPr lang="en-US" sz="1000" dirty="0">
                          <a:latin typeface="Verdana" panose="020B0604030504040204" pitchFamily="34" charset="0"/>
                          <a:ea typeface="Verdana" panose="020B0604030504040204" pitchFamily="34" charset="0"/>
                        </a:rPr>
                        <a:t>0.431</a:t>
                      </a:r>
                    </a:p>
                  </a:txBody>
                  <a:tcPr/>
                </a:tc>
                <a:extLst>
                  <a:ext uri="{0D108BD9-81ED-4DB2-BD59-A6C34878D82A}">
                    <a16:rowId xmlns:a16="http://schemas.microsoft.com/office/drawing/2014/main" val="3927949974"/>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GAE-HOM-HOM vs GAE-ONTO-HOM</a:t>
                      </a:r>
                    </a:p>
                  </a:txBody>
                  <a:tcPr/>
                </a:tc>
                <a:tc>
                  <a:txBody>
                    <a:bodyPr/>
                    <a:lstStyle/>
                    <a:p>
                      <a:r>
                        <a:rPr lang="en-US" sz="1000" b="1" dirty="0">
                          <a:latin typeface="Verdana" panose="020B0604030504040204" pitchFamily="34" charset="0"/>
                          <a:ea typeface="Verdana" panose="020B0604030504040204" pitchFamily="34" charset="0"/>
                        </a:rPr>
                        <a:t>0.452</a:t>
                      </a:r>
                    </a:p>
                  </a:txBody>
                  <a:tcPr/>
                </a:tc>
                <a:tc>
                  <a:txBody>
                    <a:bodyPr/>
                    <a:lstStyle/>
                    <a:p>
                      <a:r>
                        <a:rPr lang="en-US" sz="1000" dirty="0">
                          <a:latin typeface="Verdana" panose="020B0604030504040204" pitchFamily="34" charset="0"/>
                          <a:ea typeface="Verdana" panose="020B0604030504040204" pitchFamily="34" charset="0"/>
                        </a:rPr>
                        <a:t>0.393</a:t>
                      </a:r>
                    </a:p>
                  </a:txBody>
                  <a:tcPr/>
                </a:tc>
                <a:tc>
                  <a:txBody>
                    <a:bodyPr/>
                    <a:lstStyle/>
                    <a:p>
                      <a:r>
                        <a:rPr lang="en-US" sz="1000" dirty="0">
                          <a:latin typeface="Verdana" panose="020B0604030504040204" pitchFamily="34" charset="0"/>
                          <a:ea typeface="Verdana" panose="020B0604030504040204" pitchFamily="34" charset="0"/>
                        </a:rPr>
                        <a:t>0.511</a:t>
                      </a:r>
                    </a:p>
                  </a:txBody>
                  <a:tcPr/>
                </a:tc>
                <a:extLst>
                  <a:ext uri="{0D108BD9-81ED-4DB2-BD59-A6C34878D82A}">
                    <a16:rowId xmlns:a16="http://schemas.microsoft.com/office/drawing/2014/main" val="3492493962"/>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GAE-HOM-HOM vs JCD-HOM</a:t>
                      </a:r>
                    </a:p>
                  </a:txBody>
                  <a:tcPr/>
                </a:tc>
                <a:tc>
                  <a:txBody>
                    <a:bodyPr/>
                    <a:lstStyle/>
                    <a:p>
                      <a:r>
                        <a:rPr lang="en-US" sz="1000" b="1" dirty="0">
                          <a:latin typeface="Verdana" panose="020B0604030504040204" pitchFamily="34" charset="0"/>
                          <a:ea typeface="Verdana" panose="020B0604030504040204" pitchFamily="34" charset="0"/>
                        </a:rPr>
                        <a:t>0.400</a:t>
                      </a:r>
                    </a:p>
                  </a:txBody>
                  <a:tcPr/>
                </a:tc>
                <a:tc>
                  <a:txBody>
                    <a:bodyPr/>
                    <a:lstStyle/>
                    <a:p>
                      <a:r>
                        <a:rPr lang="en-US" sz="1000" dirty="0">
                          <a:latin typeface="Verdana" panose="020B0604030504040204" pitchFamily="34" charset="0"/>
                          <a:ea typeface="Verdana" panose="020B0604030504040204" pitchFamily="34" charset="0"/>
                        </a:rPr>
                        <a:t>0.367</a:t>
                      </a:r>
                    </a:p>
                  </a:txBody>
                  <a:tcPr/>
                </a:tc>
                <a:tc>
                  <a:txBody>
                    <a:bodyPr/>
                    <a:lstStyle/>
                    <a:p>
                      <a:r>
                        <a:rPr lang="en-US" sz="1000" dirty="0">
                          <a:latin typeface="Verdana" panose="020B0604030504040204" pitchFamily="34" charset="0"/>
                          <a:ea typeface="Verdana" panose="020B0604030504040204" pitchFamily="34" charset="0"/>
                        </a:rPr>
                        <a:t>0.433</a:t>
                      </a:r>
                    </a:p>
                  </a:txBody>
                  <a:tcPr/>
                </a:tc>
                <a:extLst>
                  <a:ext uri="{0D108BD9-81ED-4DB2-BD59-A6C34878D82A}">
                    <a16:rowId xmlns:a16="http://schemas.microsoft.com/office/drawing/2014/main" val="2477872417"/>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GAE-HOM-HOM vs JCD-ONTO</a:t>
                      </a:r>
                    </a:p>
                  </a:txBody>
                  <a:tcPr/>
                </a:tc>
                <a:tc>
                  <a:txBody>
                    <a:bodyPr/>
                    <a:lstStyle/>
                    <a:p>
                      <a:r>
                        <a:rPr lang="en-US" sz="1000" b="1" dirty="0">
                          <a:latin typeface="Verdana" panose="020B0604030504040204" pitchFamily="34" charset="0"/>
                          <a:ea typeface="Verdana" panose="020B0604030504040204" pitchFamily="34" charset="0"/>
                        </a:rPr>
                        <a:t>0.388</a:t>
                      </a:r>
                    </a:p>
                  </a:txBody>
                  <a:tcPr/>
                </a:tc>
                <a:tc>
                  <a:txBody>
                    <a:bodyPr/>
                    <a:lstStyle/>
                    <a:p>
                      <a:r>
                        <a:rPr lang="en-US" sz="1000" dirty="0">
                          <a:latin typeface="Verdana" panose="020B0604030504040204" pitchFamily="34" charset="0"/>
                          <a:ea typeface="Verdana" panose="020B0604030504040204" pitchFamily="34" charset="0"/>
                        </a:rPr>
                        <a:t>0.317</a:t>
                      </a:r>
                    </a:p>
                  </a:txBody>
                  <a:tcPr/>
                </a:tc>
                <a:tc>
                  <a:txBody>
                    <a:bodyPr/>
                    <a:lstStyle/>
                    <a:p>
                      <a:r>
                        <a:rPr lang="en-US" sz="1000" dirty="0">
                          <a:latin typeface="Verdana" panose="020B0604030504040204" pitchFamily="34" charset="0"/>
                          <a:ea typeface="Verdana" panose="020B0604030504040204" pitchFamily="34" charset="0"/>
                        </a:rPr>
                        <a:t>0.459</a:t>
                      </a:r>
                    </a:p>
                  </a:txBody>
                  <a:tcPr/>
                </a:tc>
                <a:extLst>
                  <a:ext uri="{0D108BD9-81ED-4DB2-BD59-A6C34878D82A}">
                    <a16:rowId xmlns:a16="http://schemas.microsoft.com/office/drawing/2014/main" val="3089735677"/>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GAE-HOM-ONTO vs GAE-ONTO-ONTO</a:t>
                      </a:r>
                    </a:p>
                  </a:txBody>
                  <a:tcPr/>
                </a:tc>
                <a:tc>
                  <a:txBody>
                    <a:bodyPr/>
                    <a:lstStyle/>
                    <a:p>
                      <a:r>
                        <a:rPr lang="en-US" sz="1000" b="1" dirty="0">
                          <a:latin typeface="Verdana" panose="020B0604030504040204" pitchFamily="34" charset="0"/>
                          <a:ea typeface="Verdana" panose="020B0604030504040204" pitchFamily="34" charset="0"/>
                        </a:rPr>
                        <a:t>0.366</a:t>
                      </a:r>
                    </a:p>
                  </a:txBody>
                  <a:tcPr/>
                </a:tc>
                <a:tc>
                  <a:txBody>
                    <a:bodyPr/>
                    <a:lstStyle/>
                    <a:p>
                      <a:r>
                        <a:rPr lang="en-US" sz="1000" dirty="0">
                          <a:latin typeface="Verdana" panose="020B0604030504040204" pitchFamily="34" charset="0"/>
                          <a:ea typeface="Verdana" panose="020B0604030504040204" pitchFamily="34" charset="0"/>
                        </a:rPr>
                        <a:t>0.266</a:t>
                      </a:r>
                    </a:p>
                  </a:txBody>
                  <a:tcPr/>
                </a:tc>
                <a:tc>
                  <a:txBody>
                    <a:bodyPr/>
                    <a:lstStyle/>
                    <a:p>
                      <a:r>
                        <a:rPr lang="en-US" sz="1000" dirty="0">
                          <a:latin typeface="Verdana" panose="020B0604030504040204" pitchFamily="34" charset="0"/>
                          <a:ea typeface="Verdana" panose="020B0604030504040204" pitchFamily="34" charset="0"/>
                        </a:rPr>
                        <a:t>0.466</a:t>
                      </a:r>
                    </a:p>
                  </a:txBody>
                  <a:tcPr/>
                </a:tc>
                <a:extLst>
                  <a:ext uri="{0D108BD9-81ED-4DB2-BD59-A6C34878D82A}">
                    <a16:rowId xmlns:a16="http://schemas.microsoft.com/office/drawing/2014/main" val="3440545067"/>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GAE-HOM-ONTO vs GAE-ONTO-HOM</a:t>
                      </a:r>
                    </a:p>
                  </a:txBody>
                  <a:tcPr/>
                </a:tc>
                <a:tc>
                  <a:txBody>
                    <a:bodyPr/>
                    <a:lstStyle/>
                    <a:p>
                      <a:r>
                        <a:rPr lang="en-US" sz="1000" b="1" dirty="0">
                          <a:latin typeface="Verdana" panose="020B0604030504040204" pitchFamily="34" charset="0"/>
                          <a:ea typeface="Verdana" panose="020B0604030504040204" pitchFamily="34" charset="0"/>
                        </a:rPr>
                        <a:t>0.476</a:t>
                      </a:r>
                    </a:p>
                  </a:txBody>
                  <a:tcPr/>
                </a:tc>
                <a:tc>
                  <a:txBody>
                    <a:bodyPr/>
                    <a:lstStyle/>
                    <a:p>
                      <a:r>
                        <a:rPr lang="en-US" sz="1000" dirty="0">
                          <a:latin typeface="Verdana" panose="020B0604030504040204" pitchFamily="34" charset="0"/>
                          <a:ea typeface="Verdana" panose="020B0604030504040204" pitchFamily="34" charset="0"/>
                        </a:rPr>
                        <a:t>0.384</a:t>
                      </a:r>
                    </a:p>
                  </a:txBody>
                  <a:tcPr/>
                </a:tc>
                <a:tc>
                  <a:txBody>
                    <a:bodyPr/>
                    <a:lstStyle/>
                    <a:p>
                      <a:r>
                        <a:rPr lang="en-US" sz="1000" dirty="0">
                          <a:latin typeface="Verdana" panose="020B0604030504040204" pitchFamily="34" charset="0"/>
                          <a:ea typeface="Verdana" panose="020B0604030504040204" pitchFamily="34" charset="0"/>
                        </a:rPr>
                        <a:t>0.569</a:t>
                      </a:r>
                    </a:p>
                  </a:txBody>
                  <a:tcPr/>
                </a:tc>
                <a:extLst>
                  <a:ext uri="{0D108BD9-81ED-4DB2-BD59-A6C34878D82A}">
                    <a16:rowId xmlns:a16="http://schemas.microsoft.com/office/drawing/2014/main" val="2467266932"/>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GAE-HOM-ONTO vs JCD-HOM</a:t>
                      </a:r>
                    </a:p>
                  </a:txBody>
                  <a:tcPr/>
                </a:tc>
                <a:tc>
                  <a:txBody>
                    <a:bodyPr/>
                    <a:lstStyle/>
                    <a:p>
                      <a:r>
                        <a:rPr lang="en-US" sz="1000" b="1" dirty="0">
                          <a:latin typeface="Verdana" panose="020B0604030504040204" pitchFamily="34" charset="0"/>
                          <a:ea typeface="Verdana" panose="020B0604030504040204" pitchFamily="34" charset="0"/>
                        </a:rPr>
                        <a:t>0.390</a:t>
                      </a:r>
                    </a:p>
                  </a:txBody>
                  <a:tcPr/>
                </a:tc>
                <a:tc>
                  <a:txBody>
                    <a:bodyPr/>
                    <a:lstStyle/>
                    <a:p>
                      <a:r>
                        <a:rPr lang="en-US" sz="1000" dirty="0">
                          <a:latin typeface="Verdana" panose="020B0604030504040204" pitchFamily="34" charset="0"/>
                          <a:ea typeface="Verdana" panose="020B0604030504040204" pitchFamily="34" charset="0"/>
                        </a:rPr>
                        <a:t>0.338</a:t>
                      </a:r>
                    </a:p>
                  </a:txBody>
                  <a:tcPr/>
                </a:tc>
                <a:tc>
                  <a:txBody>
                    <a:bodyPr/>
                    <a:lstStyle/>
                    <a:p>
                      <a:r>
                        <a:rPr lang="en-US" sz="1000" dirty="0">
                          <a:latin typeface="Verdana" panose="020B0604030504040204" pitchFamily="34" charset="0"/>
                          <a:ea typeface="Verdana" panose="020B0604030504040204" pitchFamily="34" charset="0"/>
                        </a:rPr>
                        <a:t>0.442</a:t>
                      </a:r>
                    </a:p>
                  </a:txBody>
                  <a:tcPr/>
                </a:tc>
                <a:extLst>
                  <a:ext uri="{0D108BD9-81ED-4DB2-BD59-A6C34878D82A}">
                    <a16:rowId xmlns:a16="http://schemas.microsoft.com/office/drawing/2014/main" val="3506728917"/>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GAE-HOM-ONTO vs JCD-ONTO</a:t>
                      </a:r>
                    </a:p>
                  </a:txBody>
                  <a:tcPr/>
                </a:tc>
                <a:tc>
                  <a:txBody>
                    <a:bodyPr/>
                    <a:lstStyle/>
                    <a:p>
                      <a:r>
                        <a:rPr lang="en-US" sz="1000" b="1" dirty="0">
                          <a:latin typeface="Verdana" panose="020B0604030504040204" pitchFamily="34" charset="0"/>
                          <a:ea typeface="Verdana" panose="020B0604030504040204" pitchFamily="34" charset="0"/>
                        </a:rPr>
                        <a:t>0.419</a:t>
                      </a:r>
                    </a:p>
                  </a:txBody>
                  <a:tcPr/>
                </a:tc>
                <a:tc>
                  <a:txBody>
                    <a:bodyPr/>
                    <a:lstStyle/>
                    <a:p>
                      <a:r>
                        <a:rPr lang="en-US" sz="1000" dirty="0">
                          <a:latin typeface="Verdana" panose="020B0604030504040204" pitchFamily="34" charset="0"/>
                          <a:ea typeface="Verdana" panose="020B0604030504040204" pitchFamily="34" charset="0"/>
                        </a:rPr>
                        <a:t>0.361</a:t>
                      </a:r>
                    </a:p>
                  </a:txBody>
                  <a:tcPr/>
                </a:tc>
                <a:tc>
                  <a:txBody>
                    <a:bodyPr/>
                    <a:lstStyle/>
                    <a:p>
                      <a:r>
                        <a:rPr lang="en-US" sz="1000" dirty="0">
                          <a:latin typeface="Verdana" panose="020B0604030504040204" pitchFamily="34" charset="0"/>
                          <a:ea typeface="Verdana" panose="020B0604030504040204" pitchFamily="34" charset="0"/>
                        </a:rPr>
                        <a:t>0.477</a:t>
                      </a:r>
                    </a:p>
                  </a:txBody>
                  <a:tcPr/>
                </a:tc>
                <a:extLst>
                  <a:ext uri="{0D108BD9-81ED-4DB2-BD59-A6C34878D82A}">
                    <a16:rowId xmlns:a16="http://schemas.microsoft.com/office/drawing/2014/main" val="3664603438"/>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GAE-ONTO-ONTO vs GAE-ONTO-HOM</a:t>
                      </a:r>
                    </a:p>
                  </a:txBody>
                  <a:tcPr/>
                </a:tc>
                <a:tc>
                  <a:txBody>
                    <a:bodyPr/>
                    <a:lstStyle/>
                    <a:p>
                      <a:r>
                        <a:rPr lang="en-US" sz="1000" b="1" dirty="0">
                          <a:latin typeface="Verdana" panose="020B0604030504040204" pitchFamily="34" charset="0"/>
                          <a:ea typeface="Verdana" panose="020B0604030504040204" pitchFamily="34" charset="0"/>
                        </a:rPr>
                        <a:t>0.656</a:t>
                      </a:r>
                    </a:p>
                  </a:txBody>
                  <a:tcPr/>
                </a:tc>
                <a:tc>
                  <a:txBody>
                    <a:bodyPr/>
                    <a:lstStyle/>
                    <a:p>
                      <a:r>
                        <a:rPr lang="en-US" sz="1000" dirty="0">
                          <a:latin typeface="Verdana" panose="020B0604030504040204" pitchFamily="34" charset="0"/>
                          <a:ea typeface="Verdana" panose="020B0604030504040204" pitchFamily="34" charset="0"/>
                        </a:rPr>
                        <a:t>0.570</a:t>
                      </a:r>
                    </a:p>
                  </a:txBody>
                  <a:tcPr/>
                </a:tc>
                <a:tc>
                  <a:txBody>
                    <a:bodyPr/>
                    <a:lstStyle/>
                    <a:p>
                      <a:r>
                        <a:rPr lang="en-US" sz="1000" dirty="0">
                          <a:latin typeface="Verdana" panose="020B0604030504040204" pitchFamily="34" charset="0"/>
                          <a:ea typeface="Verdana" panose="020B0604030504040204" pitchFamily="34" charset="0"/>
                        </a:rPr>
                        <a:t>0.742</a:t>
                      </a:r>
                    </a:p>
                  </a:txBody>
                  <a:tcPr/>
                </a:tc>
                <a:extLst>
                  <a:ext uri="{0D108BD9-81ED-4DB2-BD59-A6C34878D82A}">
                    <a16:rowId xmlns:a16="http://schemas.microsoft.com/office/drawing/2014/main" val="3057639821"/>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GAE-ONTO-ONTO vs JCD-HOM</a:t>
                      </a:r>
                    </a:p>
                  </a:txBody>
                  <a:tcPr/>
                </a:tc>
                <a:tc>
                  <a:txBody>
                    <a:bodyPr/>
                    <a:lstStyle/>
                    <a:p>
                      <a:r>
                        <a:rPr lang="en-US" sz="1000" b="1" dirty="0">
                          <a:latin typeface="Verdana" panose="020B0604030504040204" pitchFamily="34" charset="0"/>
                          <a:ea typeface="Verdana" panose="020B0604030504040204" pitchFamily="34" charset="0"/>
                        </a:rPr>
                        <a:t>0.430</a:t>
                      </a:r>
                    </a:p>
                  </a:txBody>
                  <a:tcPr/>
                </a:tc>
                <a:tc>
                  <a:txBody>
                    <a:bodyPr/>
                    <a:lstStyle/>
                    <a:p>
                      <a:r>
                        <a:rPr lang="en-US" sz="1000" dirty="0">
                          <a:latin typeface="Verdana" panose="020B0604030504040204" pitchFamily="34" charset="0"/>
                          <a:ea typeface="Verdana" panose="020B0604030504040204" pitchFamily="34" charset="0"/>
                        </a:rPr>
                        <a:t>0.378</a:t>
                      </a:r>
                    </a:p>
                  </a:txBody>
                  <a:tcPr/>
                </a:tc>
                <a:tc>
                  <a:txBody>
                    <a:bodyPr/>
                    <a:lstStyle/>
                    <a:p>
                      <a:r>
                        <a:rPr lang="en-US" sz="1000" dirty="0">
                          <a:latin typeface="Verdana" panose="020B0604030504040204" pitchFamily="34" charset="0"/>
                          <a:ea typeface="Verdana" panose="020B0604030504040204" pitchFamily="34" charset="0"/>
                        </a:rPr>
                        <a:t>0.482</a:t>
                      </a:r>
                    </a:p>
                  </a:txBody>
                  <a:tcPr/>
                </a:tc>
                <a:extLst>
                  <a:ext uri="{0D108BD9-81ED-4DB2-BD59-A6C34878D82A}">
                    <a16:rowId xmlns:a16="http://schemas.microsoft.com/office/drawing/2014/main" val="3216543352"/>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GAE-ONTO-ONTO vs JCD-ONTO</a:t>
                      </a:r>
                    </a:p>
                  </a:txBody>
                  <a:tcPr/>
                </a:tc>
                <a:tc>
                  <a:txBody>
                    <a:bodyPr/>
                    <a:lstStyle/>
                    <a:p>
                      <a:r>
                        <a:rPr lang="en-US" sz="1000" b="1" dirty="0">
                          <a:latin typeface="Verdana" panose="020B0604030504040204" pitchFamily="34" charset="0"/>
                          <a:ea typeface="Verdana" panose="020B0604030504040204" pitchFamily="34" charset="0"/>
                        </a:rPr>
                        <a:t>0.671</a:t>
                      </a:r>
                    </a:p>
                  </a:txBody>
                  <a:tcPr/>
                </a:tc>
                <a:tc>
                  <a:txBody>
                    <a:bodyPr/>
                    <a:lstStyle/>
                    <a:p>
                      <a:r>
                        <a:rPr lang="en-US" sz="1000" dirty="0">
                          <a:latin typeface="Verdana" panose="020B0604030504040204" pitchFamily="34" charset="0"/>
                          <a:ea typeface="Verdana" panose="020B0604030504040204" pitchFamily="34" charset="0"/>
                        </a:rPr>
                        <a:t>0.637</a:t>
                      </a:r>
                    </a:p>
                  </a:txBody>
                  <a:tcPr/>
                </a:tc>
                <a:tc>
                  <a:txBody>
                    <a:bodyPr/>
                    <a:lstStyle/>
                    <a:p>
                      <a:r>
                        <a:rPr lang="en-US" sz="1000" dirty="0">
                          <a:latin typeface="Verdana" panose="020B0604030504040204" pitchFamily="34" charset="0"/>
                          <a:ea typeface="Verdana" panose="020B0604030504040204" pitchFamily="34" charset="0"/>
                        </a:rPr>
                        <a:t>0.704</a:t>
                      </a:r>
                    </a:p>
                  </a:txBody>
                  <a:tcPr/>
                </a:tc>
                <a:extLst>
                  <a:ext uri="{0D108BD9-81ED-4DB2-BD59-A6C34878D82A}">
                    <a16:rowId xmlns:a16="http://schemas.microsoft.com/office/drawing/2014/main" val="846256906"/>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GAE-ONTO-HOM vs JCD-HOM</a:t>
                      </a:r>
                    </a:p>
                  </a:txBody>
                  <a:tcPr/>
                </a:tc>
                <a:tc>
                  <a:txBody>
                    <a:bodyPr/>
                    <a:lstStyle/>
                    <a:p>
                      <a:r>
                        <a:rPr lang="en-US" sz="1000" b="1" dirty="0">
                          <a:latin typeface="Verdana" panose="020B0604030504040204" pitchFamily="34" charset="0"/>
                          <a:ea typeface="Verdana" panose="020B0604030504040204" pitchFamily="34" charset="0"/>
                        </a:rPr>
                        <a:t>0.497</a:t>
                      </a:r>
                    </a:p>
                  </a:txBody>
                  <a:tcPr/>
                </a:tc>
                <a:tc>
                  <a:txBody>
                    <a:bodyPr/>
                    <a:lstStyle/>
                    <a:p>
                      <a:r>
                        <a:rPr lang="en-US" sz="1000" dirty="0">
                          <a:latin typeface="Verdana" panose="020B0604030504040204" pitchFamily="34" charset="0"/>
                          <a:ea typeface="Verdana" panose="020B0604030504040204" pitchFamily="34" charset="0"/>
                        </a:rPr>
                        <a:t>0.430</a:t>
                      </a:r>
                    </a:p>
                  </a:txBody>
                  <a:tcPr/>
                </a:tc>
                <a:tc>
                  <a:txBody>
                    <a:bodyPr/>
                    <a:lstStyle/>
                    <a:p>
                      <a:r>
                        <a:rPr lang="en-US" sz="1000" dirty="0">
                          <a:latin typeface="Verdana" panose="020B0604030504040204" pitchFamily="34" charset="0"/>
                          <a:ea typeface="Verdana" panose="020B0604030504040204" pitchFamily="34" charset="0"/>
                        </a:rPr>
                        <a:t>0.563</a:t>
                      </a:r>
                    </a:p>
                  </a:txBody>
                  <a:tcPr/>
                </a:tc>
                <a:extLst>
                  <a:ext uri="{0D108BD9-81ED-4DB2-BD59-A6C34878D82A}">
                    <a16:rowId xmlns:a16="http://schemas.microsoft.com/office/drawing/2014/main" val="1058305474"/>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GAE-ONTO-HOM vs JCD-ONTO</a:t>
                      </a:r>
                    </a:p>
                  </a:txBody>
                  <a:tcPr/>
                </a:tc>
                <a:tc>
                  <a:txBody>
                    <a:bodyPr/>
                    <a:lstStyle/>
                    <a:p>
                      <a:r>
                        <a:rPr lang="en-US" sz="1000" b="1" dirty="0">
                          <a:latin typeface="Verdana" panose="020B0604030504040204" pitchFamily="34" charset="0"/>
                          <a:ea typeface="Verdana" panose="020B0604030504040204" pitchFamily="34" charset="0"/>
                        </a:rPr>
                        <a:t>0.632</a:t>
                      </a:r>
                    </a:p>
                  </a:txBody>
                  <a:tcPr/>
                </a:tc>
                <a:tc>
                  <a:txBody>
                    <a:bodyPr/>
                    <a:lstStyle/>
                    <a:p>
                      <a:r>
                        <a:rPr lang="en-US" sz="1000" dirty="0">
                          <a:latin typeface="Verdana" panose="020B0604030504040204" pitchFamily="34" charset="0"/>
                          <a:ea typeface="Verdana" panose="020B0604030504040204" pitchFamily="34" charset="0"/>
                        </a:rPr>
                        <a:t>0.593</a:t>
                      </a:r>
                    </a:p>
                  </a:txBody>
                  <a:tcPr/>
                </a:tc>
                <a:tc>
                  <a:txBody>
                    <a:bodyPr/>
                    <a:lstStyle/>
                    <a:p>
                      <a:r>
                        <a:rPr lang="en-US" sz="1000" dirty="0">
                          <a:latin typeface="Verdana" panose="020B0604030504040204" pitchFamily="34" charset="0"/>
                          <a:ea typeface="Verdana" panose="020B0604030504040204" pitchFamily="34" charset="0"/>
                        </a:rPr>
                        <a:t>0.670</a:t>
                      </a:r>
                    </a:p>
                  </a:txBody>
                  <a:tcPr/>
                </a:tc>
                <a:extLst>
                  <a:ext uri="{0D108BD9-81ED-4DB2-BD59-A6C34878D82A}">
                    <a16:rowId xmlns:a16="http://schemas.microsoft.com/office/drawing/2014/main" val="4276589024"/>
                  </a:ext>
                </a:extLst>
              </a:tr>
              <a:tr h="2187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rPr>
                        <a:t>JCD-HOM vs JCD-ONTO</a:t>
                      </a:r>
                    </a:p>
                  </a:txBody>
                  <a:tcPr/>
                </a:tc>
                <a:tc>
                  <a:txBody>
                    <a:bodyPr/>
                    <a:lstStyle/>
                    <a:p>
                      <a:r>
                        <a:rPr lang="en-US" sz="1000" b="1" dirty="0">
                          <a:latin typeface="Verdana" panose="020B0604030504040204" pitchFamily="34" charset="0"/>
                          <a:ea typeface="Verdana" panose="020B0604030504040204" pitchFamily="34" charset="0"/>
                        </a:rPr>
                        <a:t>0.536</a:t>
                      </a:r>
                    </a:p>
                  </a:txBody>
                  <a:tcPr/>
                </a:tc>
                <a:tc>
                  <a:txBody>
                    <a:bodyPr/>
                    <a:lstStyle/>
                    <a:p>
                      <a:r>
                        <a:rPr lang="en-US" sz="1000" dirty="0">
                          <a:latin typeface="Verdana" panose="020B0604030504040204" pitchFamily="34" charset="0"/>
                          <a:ea typeface="Verdana" panose="020B0604030504040204" pitchFamily="34" charset="0"/>
                        </a:rPr>
                        <a:t>0.477</a:t>
                      </a:r>
                    </a:p>
                  </a:txBody>
                  <a:tcPr/>
                </a:tc>
                <a:tc>
                  <a:txBody>
                    <a:bodyPr/>
                    <a:lstStyle/>
                    <a:p>
                      <a:r>
                        <a:rPr lang="en-US" sz="1000" dirty="0">
                          <a:latin typeface="Verdana" panose="020B0604030504040204" pitchFamily="34" charset="0"/>
                          <a:ea typeface="Verdana" panose="020B0604030504040204" pitchFamily="34" charset="0"/>
                        </a:rPr>
                        <a:t>0.594</a:t>
                      </a:r>
                    </a:p>
                  </a:txBody>
                  <a:tcPr/>
                </a:tc>
                <a:extLst>
                  <a:ext uri="{0D108BD9-81ED-4DB2-BD59-A6C34878D82A}">
                    <a16:rowId xmlns:a16="http://schemas.microsoft.com/office/drawing/2014/main" val="2760412272"/>
                  </a:ext>
                </a:extLst>
              </a:tr>
            </a:tbl>
          </a:graphicData>
        </a:graphic>
      </p:graphicFrame>
      <p:sp>
        <p:nvSpPr>
          <p:cNvPr id="12" name="Content Placeholder 2">
            <a:extLst>
              <a:ext uri="{FF2B5EF4-FFF2-40B4-BE49-F238E27FC236}">
                <a16:creationId xmlns:a16="http://schemas.microsoft.com/office/drawing/2014/main" id="{ADAD2921-590B-4E9B-ADFC-2A9E999167CC}"/>
              </a:ext>
            </a:extLst>
          </p:cNvPr>
          <p:cNvSpPr txBox="1">
            <a:spLocks/>
          </p:cNvSpPr>
          <p:nvPr/>
        </p:nvSpPr>
        <p:spPr>
          <a:xfrm>
            <a:off x="7996106" y="1478281"/>
            <a:ext cx="2750191" cy="39014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Sample size: 400 genesets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α = 0:05</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 We find the correlation between the top 5 biological processes(least enrichment p-value) for the selected genesets.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pPr>
            <a:endParaRPr lang="en-US" sz="1400" dirty="0">
              <a:latin typeface="Verdana" panose="020B0604030504040204" pitchFamily="34" charset="0"/>
              <a:ea typeface="Verdana" panose="020B0604030504040204" pitchFamily="34" charset="0"/>
            </a:endParaRPr>
          </a:p>
        </p:txBody>
      </p:sp>
      <p:sp>
        <p:nvSpPr>
          <p:cNvPr id="13" name="Title 1">
            <a:extLst>
              <a:ext uri="{FF2B5EF4-FFF2-40B4-BE49-F238E27FC236}">
                <a16:creationId xmlns:a16="http://schemas.microsoft.com/office/drawing/2014/main" id="{67D35266-BE31-4CEB-8899-612DC9FF8A5E}"/>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1</a:t>
            </a:r>
          </a:p>
        </p:txBody>
      </p:sp>
    </p:spTree>
    <p:extLst>
      <p:ext uri="{BB962C8B-B14F-4D97-AF65-F5344CB8AC3E}">
        <p14:creationId xmlns:p14="http://schemas.microsoft.com/office/powerpoint/2010/main" val="212801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DB1566-7DC2-45C9-B24D-8B180E2158EA}"/>
              </a:ext>
            </a:extLst>
          </p:cNvPr>
          <p:cNvSpPr txBox="1">
            <a:spLocks/>
          </p:cNvSpPr>
          <p:nvPr/>
        </p:nvSpPr>
        <p:spPr>
          <a:xfrm>
            <a:off x="2330325" y="182295"/>
            <a:ext cx="9430480" cy="6816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Confidence Interval for Correlation.</a:t>
            </a:r>
          </a:p>
        </p:txBody>
      </p:sp>
      <p:sp>
        <p:nvSpPr>
          <p:cNvPr id="12" name="Content Placeholder 2">
            <a:extLst>
              <a:ext uri="{FF2B5EF4-FFF2-40B4-BE49-F238E27FC236}">
                <a16:creationId xmlns:a16="http://schemas.microsoft.com/office/drawing/2014/main" id="{ADAD2921-590B-4E9B-ADFC-2A9E999167CC}"/>
              </a:ext>
            </a:extLst>
          </p:cNvPr>
          <p:cNvSpPr txBox="1">
            <a:spLocks/>
          </p:cNvSpPr>
          <p:nvPr/>
        </p:nvSpPr>
        <p:spPr>
          <a:xfrm>
            <a:off x="2642533" y="1336563"/>
            <a:ext cx="7910818" cy="51099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At least we can say that the using different graph structure/features produces differing contextual benefits.</a:t>
            </a:r>
          </a:p>
          <a:p>
            <a:pPr>
              <a:lnSpc>
                <a:spcPct val="20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However, are the differences resulting from random chance or truly related to the phenotypes?</a:t>
            </a:r>
          </a:p>
          <a:p>
            <a:pPr>
              <a:lnSpc>
                <a:spcPct val="20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If the differences are not random, what trends are shown or revealed.</a:t>
            </a:r>
          </a:p>
          <a:p>
            <a:pPr>
              <a:lnSpc>
                <a:spcPct val="20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Which one is better/ when is one better than the other.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pPr>
            <a:endParaRPr lang="en-US" sz="1400" dirty="0">
              <a:latin typeface="Verdana" panose="020B0604030504040204" pitchFamily="34" charset="0"/>
              <a:ea typeface="Verdana" panose="020B0604030504040204" pitchFamily="34" charset="0"/>
            </a:endParaRPr>
          </a:p>
        </p:txBody>
      </p:sp>
      <p:sp>
        <p:nvSpPr>
          <p:cNvPr id="9" name="Title 1">
            <a:extLst>
              <a:ext uri="{FF2B5EF4-FFF2-40B4-BE49-F238E27FC236}">
                <a16:creationId xmlns:a16="http://schemas.microsoft.com/office/drawing/2014/main" id="{D875EB72-4CA6-46A2-9E83-5D6BDB0B01B4}"/>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1</a:t>
            </a:r>
          </a:p>
        </p:txBody>
      </p:sp>
    </p:spTree>
    <p:extLst>
      <p:ext uri="{BB962C8B-B14F-4D97-AF65-F5344CB8AC3E}">
        <p14:creationId xmlns:p14="http://schemas.microsoft.com/office/powerpoint/2010/main" val="2004132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545858"/>
            <a:ext cx="8136652" cy="49763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Results were compared across three different biologically relevant data sets: </a:t>
            </a:r>
          </a:p>
          <a:p>
            <a:pPr lvl="1">
              <a:lnSpc>
                <a:spcPct val="150000"/>
              </a:lnSpc>
              <a:spcBef>
                <a:spcPts val="0"/>
              </a:spcBef>
              <a:buFont typeface="Wingdings" panose="05000000000000000000" pitchFamily="2" charset="2"/>
              <a:buChar char="v"/>
            </a:pPr>
            <a:r>
              <a:rPr lang="en-US" sz="1400" dirty="0">
                <a:latin typeface="Verdana" panose="020B0604030504040204" pitchFamily="34" charset="0"/>
                <a:ea typeface="Verdana" panose="020B0604030504040204" pitchFamily="34" charset="0"/>
              </a:rPr>
              <a:t>Gene Ontology (GO) Biological Process data set, 2018.</a:t>
            </a:r>
          </a:p>
          <a:p>
            <a:pPr lvl="1">
              <a:lnSpc>
                <a:spcPct val="150000"/>
              </a:lnSpc>
              <a:spcBef>
                <a:spcPts val="0"/>
              </a:spcBef>
              <a:buFont typeface="Wingdings" panose="05000000000000000000" pitchFamily="2" charset="2"/>
              <a:buChar char="v"/>
            </a:pPr>
            <a:r>
              <a:rPr lang="en-US" sz="1400" dirty="0">
                <a:latin typeface="Verdana" panose="020B0604030504040204" pitchFamily="34" charset="0"/>
                <a:ea typeface="Verdana" panose="020B0604030504040204" pitchFamily="34" charset="0"/>
              </a:rPr>
              <a:t>Kyoto Encyclopedia of Genes and Genomes (KEGG) pathway data set, 2019.</a:t>
            </a:r>
          </a:p>
          <a:p>
            <a:pPr lvl="1">
              <a:lnSpc>
                <a:spcPct val="150000"/>
              </a:lnSpc>
              <a:spcBef>
                <a:spcPts val="0"/>
              </a:spcBef>
              <a:buFont typeface="Wingdings" panose="05000000000000000000" pitchFamily="2" charset="2"/>
              <a:buChar char="v"/>
            </a:pPr>
            <a:r>
              <a:rPr lang="en-US" sz="1400" dirty="0">
                <a:latin typeface="Verdana" panose="020B0604030504040204" pitchFamily="34" charset="0"/>
                <a:ea typeface="Verdana" panose="020B0604030504040204" pitchFamily="34" charset="0"/>
              </a:rPr>
              <a:t>Human Phenotype Ontology (HPO) data set. </a:t>
            </a:r>
          </a:p>
          <a:p>
            <a:pPr marL="457200" lvl="1"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GO Biological Process data set uses a directed acyclic graph (DAG) to annotate genes to a carefully curated ontological description of all human biological process and KEGG annotates lists of genes to biological pathways .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HPO is derived from annotating genes to a phenotype ontology derived from medical literature</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 effect KEGG and GO are quite similar in relation to the genes that form the gene sets, while HPO relies on a different foundation from which to derive biological relevance. </a:t>
            </a: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815666" y="335744"/>
            <a:ext cx="8631952"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Data Collection &amp; Prepossessing</a:t>
            </a:r>
          </a:p>
        </p:txBody>
      </p:sp>
      <p:sp>
        <p:nvSpPr>
          <p:cNvPr id="6" name="Title 1">
            <a:extLst>
              <a:ext uri="{FF2B5EF4-FFF2-40B4-BE49-F238E27FC236}">
                <a16:creationId xmlns:a16="http://schemas.microsoft.com/office/drawing/2014/main" id="{7909417F-4D31-4FA9-B7A2-C4C3804802A3}"/>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2</a:t>
            </a:r>
          </a:p>
        </p:txBody>
      </p:sp>
    </p:spTree>
    <p:extLst>
      <p:ext uri="{BB962C8B-B14F-4D97-AF65-F5344CB8AC3E}">
        <p14:creationId xmlns:p14="http://schemas.microsoft.com/office/powerpoint/2010/main" val="2746151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843038"/>
            <a:ext cx="7146051" cy="472540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For each enrichment analysis, the p-value obtained can be interpreted as a measurement of the confidence that an obtained biological process is due to chance(null hypothesis). </a:t>
            </a:r>
          </a:p>
          <a:p>
            <a:pPr>
              <a:lnSpc>
                <a:spcPct val="20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20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smaller the p-value, the more likely that the association between the gene set of interest and the obtained biological process is not random.</a:t>
            </a:r>
          </a:p>
          <a:p>
            <a:pPr marL="0" indent="0">
              <a:lnSpc>
                <a:spcPct val="200000"/>
              </a:lnSpc>
              <a:spcBef>
                <a:spcPts val="0"/>
              </a:spcBef>
              <a:buNone/>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212880" y="383772"/>
            <a:ext cx="9430480" cy="114022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Analysis of variance test</a:t>
            </a:r>
          </a:p>
          <a:p>
            <a:pPr algn="ctr"/>
            <a:r>
              <a:rPr lang="en-US" altLang="en-US" sz="3600" b="1" dirty="0">
                <a:solidFill>
                  <a:srgbClr val="1E482A"/>
                </a:solidFill>
                <a:latin typeface="Verdana" panose="020B0604030504040204" pitchFamily="34" charset="0"/>
                <a:ea typeface="Verdana" panose="020B0604030504040204" pitchFamily="34" charset="0"/>
              </a:rPr>
              <a:t>(Non-parametric)</a:t>
            </a:r>
          </a:p>
        </p:txBody>
      </p:sp>
      <p:sp>
        <p:nvSpPr>
          <p:cNvPr id="6" name="Title 1">
            <a:extLst>
              <a:ext uri="{FF2B5EF4-FFF2-40B4-BE49-F238E27FC236}">
                <a16:creationId xmlns:a16="http://schemas.microsoft.com/office/drawing/2014/main" id="{CE1F9AD2-ECAD-4100-9E09-D9313C6A4829}"/>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2</a:t>
            </a:r>
          </a:p>
        </p:txBody>
      </p:sp>
    </p:spTree>
    <p:extLst>
      <p:ext uri="{BB962C8B-B14F-4D97-AF65-F5344CB8AC3E}">
        <p14:creationId xmlns:p14="http://schemas.microsoft.com/office/powerpoint/2010/main" val="2797687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153187" y="1302228"/>
            <a:ext cx="7146051" cy="15919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α = 0:05</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Hypothesis:  </a:t>
            </a:r>
          </a:p>
          <a:p>
            <a:pPr>
              <a:lnSpc>
                <a:spcPct val="150000"/>
              </a:lnSpc>
              <a:spcBef>
                <a:spcPts val="0"/>
              </a:spcBef>
            </a:pPr>
            <a:endParaRPr 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2212880" y="167638"/>
            <a:ext cx="9430480" cy="96808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Analysis of variance test</a:t>
            </a:r>
          </a:p>
          <a:p>
            <a:pPr algn="ctr"/>
            <a:r>
              <a:rPr lang="en-US" altLang="en-US" sz="3600" b="1" dirty="0">
                <a:solidFill>
                  <a:srgbClr val="1E482A"/>
                </a:solidFill>
                <a:latin typeface="Verdana" panose="020B0604030504040204" pitchFamily="34" charset="0"/>
                <a:ea typeface="Verdana" panose="020B0604030504040204" pitchFamily="34" charset="0"/>
              </a:rPr>
              <a:t>(Non-parametric)</a:t>
            </a:r>
          </a:p>
        </p:txBody>
      </p:sp>
      <p:sp>
        <p:nvSpPr>
          <p:cNvPr id="10" name="Content Placeholder 2">
            <a:extLst>
              <a:ext uri="{FF2B5EF4-FFF2-40B4-BE49-F238E27FC236}">
                <a16:creationId xmlns:a16="http://schemas.microsoft.com/office/drawing/2014/main" id="{B6361A83-283F-46EA-A409-02CAE11D5A2C}"/>
              </a:ext>
            </a:extLst>
          </p:cNvPr>
          <p:cNvSpPr txBox="1">
            <a:spLocks/>
          </p:cNvSpPr>
          <p:nvPr/>
        </p:nvSpPr>
        <p:spPr>
          <a:xfrm>
            <a:off x="3220298" y="4630723"/>
            <a:ext cx="7146051" cy="21643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Low p-value, which indicates that the results are applicable.</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Decisions: Reject all 3 Null hypothesis.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However, the ANOVA TEST is an overall test, so we conduct individual test to find the methods which truly differ.</a:t>
            </a:r>
          </a:p>
          <a:p>
            <a:pPr>
              <a:lnSpc>
                <a:spcPct val="150000"/>
              </a:lnSpc>
              <a:spcBef>
                <a:spcPts val="0"/>
              </a:spcBef>
            </a:pPr>
            <a:endParaRPr lang="en-US" sz="1400" dirty="0">
              <a:latin typeface="Verdana" panose="020B0604030504040204" pitchFamily="34" charset="0"/>
              <a:ea typeface="Verdana" panose="020B0604030504040204" pitchFamily="34" charset="0"/>
            </a:endParaRPr>
          </a:p>
        </p:txBody>
      </p:sp>
      <p:graphicFrame>
        <p:nvGraphicFramePr>
          <p:cNvPr id="14" name="Table 14">
            <a:extLst>
              <a:ext uri="{FF2B5EF4-FFF2-40B4-BE49-F238E27FC236}">
                <a16:creationId xmlns:a16="http://schemas.microsoft.com/office/drawing/2014/main" id="{219BD2C6-F455-41EB-9909-C35865AB425D}"/>
              </a:ext>
            </a:extLst>
          </p:cNvPr>
          <p:cNvGraphicFramePr>
            <a:graphicFrameLocks noGrp="1"/>
          </p:cNvGraphicFramePr>
          <p:nvPr>
            <p:extLst>
              <p:ext uri="{D42A27DB-BD31-4B8C-83A1-F6EECF244321}">
                <p14:modId xmlns:p14="http://schemas.microsoft.com/office/powerpoint/2010/main" val="2183624236"/>
              </p:ext>
            </p:extLst>
          </p:nvPr>
        </p:nvGraphicFramePr>
        <p:xfrm>
          <a:off x="3551253" y="2980854"/>
          <a:ext cx="6484140" cy="1483360"/>
        </p:xfrm>
        <a:graphic>
          <a:graphicData uri="http://schemas.openxmlformats.org/drawingml/2006/table">
            <a:tbl>
              <a:tblPr firstRow="1" bandRow="1">
                <a:tableStyleId>{5C22544A-7EE6-4342-B048-85BDC9FD1C3A}</a:tableStyleId>
              </a:tblPr>
              <a:tblGrid>
                <a:gridCol w="3411609">
                  <a:extLst>
                    <a:ext uri="{9D8B030D-6E8A-4147-A177-3AD203B41FA5}">
                      <a16:colId xmlns:a16="http://schemas.microsoft.com/office/drawing/2014/main" val="1330322956"/>
                    </a:ext>
                  </a:extLst>
                </a:gridCol>
                <a:gridCol w="1627465">
                  <a:extLst>
                    <a:ext uri="{9D8B030D-6E8A-4147-A177-3AD203B41FA5}">
                      <a16:colId xmlns:a16="http://schemas.microsoft.com/office/drawing/2014/main" val="2408869855"/>
                    </a:ext>
                  </a:extLst>
                </a:gridCol>
                <a:gridCol w="1445066">
                  <a:extLst>
                    <a:ext uri="{9D8B030D-6E8A-4147-A177-3AD203B41FA5}">
                      <a16:colId xmlns:a16="http://schemas.microsoft.com/office/drawing/2014/main" val="1431305573"/>
                    </a:ext>
                  </a:extLst>
                </a:gridCol>
              </a:tblGrid>
              <a:tr h="370840">
                <a:tc>
                  <a:txBody>
                    <a:bodyPr/>
                    <a:lstStyle/>
                    <a:p>
                      <a:r>
                        <a:rPr lang="en-US" dirty="0"/>
                        <a:t>DATABASE</a:t>
                      </a:r>
                    </a:p>
                  </a:txBody>
                  <a:tcPr/>
                </a:tc>
                <a:tc>
                  <a:txBody>
                    <a:bodyPr/>
                    <a:lstStyle/>
                    <a:p>
                      <a:r>
                        <a:rPr lang="en-US" dirty="0"/>
                        <a:t>TEST STATISTIC</a:t>
                      </a:r>
                    </a:p>
                  </a:txBody>
                  <a:tcPr/>
                </a:tc>
                <a:tc>
                  <a:txBody>
                    <a:bodyPr/>
                    <a:lstStyle/>
                    <a:p>
                      <a:r>
                        <a:rPr lang="en-US" dirty="0"/>
                        <a:t>P-VALUE</a:t>
                      </a:r>
                    </a:p>
                  </a:txBody>
                  <a:tcPr/>
                </a:tc>
                <a:extLst>
                  <a:ext uri="{0D108BD9-81ED-4DB2-BD59-A6C34878D82A}">
                    <a16:rowId xmlns:a16="http://schemas.microsoft.com/office/drawing/2014/main" val="1519384996"/>
                  </a:ext>
                </a:extLst>
              </a:tr>
              <a:tr h="370840">
                <a:tc>
                  <a:txBody>
                    <a:bodyPr/>
                    <a:lstStyle/>
                    <a:p>
                      <a:r>
                        <a:rPr lang="en-US" dirty="0"/>
                        <a:t>GO BIOLOGICAL PROCESS 2018</a:t>
                      </a:r>
                    </a:p>
                  </a:txBody>
                  <a:tcPr/>
                </a:tc>
                <a:tc>
                  <a:txBody>
                    <a:bodyPr/>
                    <a:lstStyle/>
                    <a:p>
                      <a:r>
                        <a:rPr lang="en-US" dirty="0"/>
                        <a:t>93.0928</a:t>
                      </a:r>
                    </a:p>
                  </a:txBody>
                  <a:tcPr/>
                </a:tc>
                <a:tc>
                  <a:txBody>
                    <a:bodyPr/>
                    <a:lstStyle/>
                    <a:p>
                      <a:r>
                        <a:rPr lang="en-US" dirty="0"/>
                        <a:t>1.50e-18</a:t>
                      </a:r>
                    </a:p>
                  </a:txBody>
                  <a:tcPr/>
                </a:tc>
                <a:extLst>
                  <a:ext uri="{0D108BD9-81ED-4DB2-BD59-A6C34878D82A}">
                    <a16:rowId xmlns:a16="http://schemas.microsoft.com/office/drawing/2014/main" val="985848008"/>
                  </a:ext>
                </a:extLst>
              </a:tr>
              <a:tr h="370840">
                <a:tc>
                  <a:txBody>
                    <a:bodyPr/>
                    <a:lstStyle/>
                    <a:p>
                      <a:r>
                        <a:rPr lang="en-US" dirty="0"/>
                        <a:t>HUMAN PHENOTYPE ONTOLOGY</a:t>
                      </a:r>
                    </a:p>
                  </a:txBody>
                  <a:tcPr/>
                </a:tc>
                <a:tc>
                  <a:txBody>
                    <a:bodyPr/>
                    <a:lstStyle/>
                    <a:p>
                      <a:r>
                        <a:rPr lang="en-US" dirty="0"/>
                        <a:t>34.8463</a:t>
                      </a:r>
                    </a:p>
                  </a:txBody>
                  <a:tcPr/>
                </a:tc>
                <a:tc>
                  <a:txBody>
                    <a:bodyPr/>
                    <a:lstStyle/>
                    <a:p>
                      <a:r>
                        <a:rPr lang="en-US" dirty="0"/>
                        <a:t>1.61e-6</a:t>
                      </a:r>
                    </a:p>
                  </a:txBody>
                  <a:tcPr/>
                </a:tc>
                <a:extLst>
                  <a:ext uri="{0D108BD9-81ED-4DB2-BD59-A6C34878D82A}">
                    <a16:rowId xmlns:a16="http://schemas.microsoft.com/office/drawing/2014/main" val="1009742845"/>
                  </a:ext>
                </a:extLst>
              </a:tr>
              <a:tr h="370840">
                <a:tc>
                  <a:txBody>
                    <a:bodyPr/>
                    <a:lstStyle/>
                    <a:p>
                      <a:r>
                        <a:rPr lang="en-US" dirty="0"/>
                        <a:t>KEGG 2019 HUMAN</a:t>
                      </a:r>
                    </a:p>
                  </a:txBody>
                  <a:tcPr/>
                </a:tc>
                <a:tc>
                  <a:txBody>
                    <a:bodyPr/>
                    <a:lstStyle/>
                    <a:p>
                      <a:r>
                        <a:rPr lang="en-US" dirty="0"/>
                        <a:t>112.7943</a:t>
                      </a:r>
                    </a:p>
                  </a:txBody>
                  <a:tcPr/>
                </a:tc>
                <a:tc>
                  <a:txBody>
                    <a:bodyPr/>
                    <a:lstStyle/>
                    <a:p>
                      <a:r>
                        <a:rPr lang="en-US" dirty="0"/>
                        <a:t>1.05e-22</a:t>
                      </a:r>
                    </a:p>
                  </a:txBody>
                  <a:tcPr/>
                </a:tc>
                <a:extLst>
                  <a:ext uri="{0D108BD9-81ED-4DB2-BD59-A6C34878D82A}">
                    <a16:rowId xmlns:a16="http://schemas.microsoft.com/office/drawing/2014/main" val="1925169289"/>
                  </a:ext>
                </a:extLst>
              </a:tr>
            </a:tbl>
          </a:graphicData>
        </a:graphic>
      </p:graphicFrame>
      <p:pic>
        <p:nvPicPr>
          <p:cNvPr id="17" name="Picture 16">
            <a:extLst>
              <a:ext uri="{FF2B5EF4-FFF2-40B4-BE49-F238E27FC236}">
                <a16:creationId xmlns:a16="http://schemas.microsoft.com/office/drawing/2014/main" id="{8E664F54-7211-4CB7-9521-A71F813FE8C2}"/>
              </a:ext>
            </a:extLst>
          </p:cNvPr>
          <p:cNvPicPr>
            <a:picLocks noChangeAspect="1"/>
          </p:cNvPicPr>
          <p:nvPr/>
        </p:nvPicPr>
        <p:blipFill>
          <a:blip r:embed="rId2"/>
          <a:stretch>
            <a:fillRect/>
          </a:stretch>
        </p:blipFill>
        <p:spPr>
          <a:xfrm>
            <a:off x="4774428" y="1951691"/>
            <a:ext cx="3381375" cy="657225"/>
          </a:xfrm>
          <a:prstGeom prst="rect">
            <a:avLst/>
          </a:prstGeom>
        </p:spPr>
      </p:pic>
      <p:sp>
        <p:nvSpPr>
          <p:cNvPr id="18" name="Title 1">
            <a:extLst>
              <a:ext uri="{FF2B5EF4-FFF2-40B4-BE49-F238E27FC236}">
                <a16:creationId xmlns:a16="http://schemas.microsoft.com/office/drawing/2014/main" id="{DE2EA4AE-7969-49C0-A76F-613281D6A984}"/>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2</a:t>
            </a:r>
          </a:p>
        </p:txBody>
      </p:sp>
    </p:spTree>
    <p:extLst>
      <p:ext uri="{BB962C8B-B14F-4D97-AF65-F5344CB8AC3E}">
        <p14:creationId xmlns:p14="http://schemas.microsoft.com/office/powerpoint/2010/main" val="89556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DB1566-7DC2-45C9-B24D-8B180E2158EA}"/>
              </a:ext>
            </a:extLst>
          </p:cNvPr>
          <p:cNvSpPr txBox="1">
            <a:spLocks/>
          </p:cNvSpPr>
          <p:nvPr/>
        </p:nvSpPr>
        <p:spPr>
          <a:xfrm>
            <a:off x="4269996" y="73125"/>
            <a:ext cx="5780015" cy="73045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1E482A"/>
                </a:solidFill>
                <a:latin typeface="Verdana" panose="020B0604030504040204" pitchFamily="34" charset="0"/>
                <a:ea typeface="Verdana" panose="020B0604030504040204" pitchFamily="34" charset="0"/>
              </a:rPr>
              <a:t>Dunn’s test. </a:t>
            </a:r>
            <a:br>
              <a:rPr lang="en-US" sz="4000" dirty="0">
                <a:latin typeface="Verdana" panose="020B0604030504040204" pitchFamily="34" charset="0"/>
                <a:ea typeface="Verdana" panose="020B0604030504040204" pitchFamily="34" charset="0"/>
              </a:rPr>
            </a:br>
            <a:endParaRPr lang="en-US" altLang="en-US" sz="4000" b="1" dirty="0">
              <a:solidFill>
                <a:srgbClr val="1E482A"/>
              </a:solidFill>
              <a:latin typeface="Verdana" panose="020B0604030504040204" pitchFamily="34" charset="0"/>
              <a:ea typeface="Verdana" panose="020B0604030504040204" pitchFamily="34" charset="0"/>
            </a:endParaRPr>
          </a:p>
        </p:txBody>
      </p:sp>
      <p:sp>
        <p:nvSpPr>
          <p:cNvPr id="10" name="Content Placeholder 2">
            <a:extLst>
              <a:ext uri="{FF2B5EF4-FFF2-40B4-BE49-F238E27FC236}">
                <a16:creationId xmlns:a16="http://schemas.microsoft.com/office/drawing/2014/main" id="{B6361A83-283F-46EA-A409-02CAE11D5A2C}"/>
              </a:ext>
            </a:extLst>
          </p:cNvPr>
          <p:cNvSpPr txBox="1">
            <a:spLocks/>
          </p:cNvSpPr>
          <p:nvPr/>
        </p:nvSpPr>
        <p:spPr>
          <a:xfrm>
            <a:off x="7014854" y="1266666"/>
            <a:ext cx="4432765" cy="40808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Homology Adjacency and  Homology Features</a:t>
            </a: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Homology Adjacency and Ontology Features</a:t>
            </a: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Ontology Adjacency and Homology Features</a:t>
            </a: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Ontology Adjacency and Ontology Features</a:t>
            </a: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Jaccard Homology</a:t>
            </a:r>
          </a:p>
          <a:p>
            <a:pPr marL="342900" indent="-342900">
              <a:lnSpc>
                <a:spcPct val="150000"/>
              </a:lnSpc>
              <a:spcBef>
                <a:spcPts val="0"/>
              </a:spcBef>
              <a:buFont typeface="+mj-lt"/>
              <a:buAutoNum type="alphaUcPeriod"/>
            </a:pPr>
            <a:endParaRPr lang="en-US" sz="1200" dirty="0">
              <a:latin typeface="Verdana" panose="020B0604030504040204" pitchFamily="34" charset="0"/>
              <a:ea typeface="Verdana" panose="020B0604030504040204" pitchFamily="34" charset="0"/>
            </a:endParaRPr>
          </a:p>
          <a:p>
            <a:pPr marL="342900" indent="-342900">
              <a:lnSpc>
                <a:spcPct val="150000"/>
              </a:lnSpc>
              <a:spcBef>
                <a:spcPts val="0"/>
              </a:spcBef>
              <a:buFont typeface="+mj-lt"/>
              <a:buAutoNum type="alphaUcPeriod"/>
            </a:pPr>
            <a:r>
              <a:rPr lang="en-US" sz="1200" dirty="0">
                <a:latin typeface="Verdana" panose="020B0604030504040204" pitchFamily="34" charset="0"/>
                <a:ea typeface="Verdana" panose="020B0604030504040204" pitchFamily="34" charset="0"/>
              </a:rPr>
              <a:t>Jaccard Ontology</a:t>
            </a:r>
          </a:p>
        </p:txBody>
      </p:sp>
      <p:graphicFrame>
        <p:nvGraphicFramePr>
          <p:cNvPr id="9" name="Table 11">
            <a:extLst>
              <a:ext uri="{FF2B5EF4-FFF2-40B4-BE49-F238E27FC236}">
                <a16:creationId xmlns:a16="http://schemas.microsoft.com/office/drawing/2014/main" id="{68A9916E-B958-46DA-97D2-C5D15E0FB9C0}"/>
              </a:ext>
            </a:extLst>
          </p:cNvPr>
          <p:cNvGraphicFramePr>
            <a:graphicFrameLocks noGrp="1"/>
          </p:cNvGraphicFramePr>
          <p:nvPr/>
        </p:nvGraphicFramePr>
        <p:xfrm>
          <a:off x="2474749" y="975360"/>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GO BIOLOGICAL PROCESS 2018</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0.0014</a:t>
                      </a:r>
                    </a:p>
                  </a:txBody>
                  <a:tcPr/>
                </a:tc>
                <a:tc>
                  <a:txBody>
                    <a:bodyPr/>
                    <a:lstStyle/>
                    <a:p>
                      <a:pPr algn="ctr"/>
                      <a:r>
                        <a:rPr lang="en-US" sz="1000" dirty="0">
                          <a:latin typeface="Verdana" panose="020B0604030504040204" pitchFamily="34" charset="0"/>
                          <a:ea typeface="Verdana" panose="020B0604030504040204" pitchFamily="34" charset="0"/>
                        </a:rPr>
                        <a:t>0.0006</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0.0014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0.4572</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0.0006</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0.7241</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0.4572</a:t>
                      </a:r>
                    </a:p>
                  </a:txBody>
                  <a:tcPr/>
                </a:tc>
                <a:tc>
                  <a:txBody>
                    <a:bodyPr/>
                    <a:lstStyle/>
                    <a:p>
                      <a:pPr algn="ctr"/>
                      <a:r>
                        <a:rPr lang="en-US" sz="1000" dirty="0">
                          <a:latin typeface="Verdana" panose="020B0604030504040204" pitchFamily="34" charset="0"/>
                          <a:ea typeface="Verdana" panose="020B0604030504040204" pitchFamily="34" charset="0"/>
                        </a:rPr>
                        <a:t>0.7241</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graphicFrame>
        <p:nvGraphicFramePr>
          <p:cNvPr id="24" name="Table 11">
            <a:extLst>
              <a:ext uri="{FF2B5EF4-FFF2-40B4-BE49-F238E27FC236}">
                <a16:creationId xmlns:a16="http://schemas.microsoft.com/office/drawing/2014/main" id="{F37015BE-10BC-4A10-94EA-8F2481733F38}"/>
              </a:ext>
            </a:extLst>
          </p:cNvPr>
          <p:cNvGraphicFramePr>
            <a:graphicFrameLocks noGrp="1"/>
          </p:cNvGraphicFramePr>
          <p:nvPr/>
        </p:nvGraphicFramePr>
        <p:xfrm>
          <a:off x="2474750" y="2916514"/>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KEGG 2019 HUMAN</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0.0001</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0.0001</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0.1632</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0.4348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0.1632</a:t>
                      </a:r>
                    </a:p>
                  </a:txBody>
                  <a:tcPr/>
                </a:tc>
                <a:tc>
                  <a:txBody>
                    <a:bodyPr/>
                    <a:lstStyle/>
                    <a:p>
                      <a:pPr algn="ctr"/>
                      <a:r>
                        <a:rPr lang="en-US" sz="1000" dirty="0">
                          <a:latin typeface="Verdana" panose="020B0604030504040204" pitchFamily="34" charset="0"/>
                          <a:ea typeface="Verdana" panose="020B0604030504040204" pitchFamily="34" charset="0"/>
                        </a:rPr>
                        <a:t>0.4348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graphicFrame>
        <p:nvGraphicFramePr>
          <p:cNvPr id="25" name="Table 11">
            <a:extLst>
              <a:ext uri="{FF2B5EF4-FFF2-40B4-BE49-F238E27FC236}">
                <a16:creationId xmlns:a16="http://schemas.microsoft.com/office/drawing/2014/main" id="{CFBFDE1B-ED63-44BB-B1F6-3957E7A73AFE}"/>
              </a:ext>
            </a:extLst>
          </p:cNvPr>
          <p:cNvGraphicFramePr>
            <a:graphicFrameLocks noGrp="1"/>
          </p:cNvGraphicFramePr>
          <p:nvPr/>
        </p:nvGraphicFramePr>
        <p:xfrm>
          <a:off x="2474748" y="4867234"/>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HUMAN PHENOTYPE ONTOLOGY</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0.0016</a:t>
                      </a:r>
                    </a:p>
                  </a:txBody>
                  <a:tcPr/>
                </a:tc>
                <a:tc>
                  <a:txBody>
                    <a:bodyPr/>
                    <a:lstStyle/>
                    <a:p>
                      <a:pPr algn="ctr"/>
                      <a:r>
                        <a:rPr lang="en-US" sz="1000" dirty="0">
                          <a:latin typeface="Verdana" panose="020B0604030504040204" pitchFamily="34" charset="0"/>
                          <a:ea typeface="Verdana" panose="020B0604030504040204" pitchFamily="34" charset="0"/>
                        </a:rPr>
                        <a:t>0.0161</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0.4004</a:t>
                      </a:r>
                    </a:p>
                  </a:txBody>
                  <a:tcPr/>
                </a:tc>
                <a:tc>
                  <a:txBody>
                    <a:bodyPr/>
                    <a:lstStyle/>
                    <a:p>
                      <a:pPr algn="ctr"/>
                      <a:r>
                        <a:rPr lang="en-US" sz="1000" dirty="0">
                          <a:latin typeface="Verdana" panose="020B0604030504040204" pitchFamily="34" charset="0"/>
                          <a:ea typeface="Verdana" panose="020B0604030504040204" pitchFamily="34" charset="0"/>
                        </a:rPr>
                        <a:t>0.5175</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0.0003</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0.4004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0.1193</a:t>
                      </a:r>
                    </a:p>
                  </a:txBody>
                  <a:tcPr/>
                </a:tc>
                <a:tc>
                  <a:txBody>
                    <a:bodyPr/>
                    <a:lstStyle/>
                    <a:p>
                      <a:pPr algn="ctr"/>
                      <a:r>
                        <a:rPr lang="en-US" sz="1000" dirty="0">
                          <a:latin typeface="Verdana" panose="020B0604030504040204" pitchFamily="34" charset="0"/>
                          <a:ea typeface="Verdana" panose="020B0604030504040204" pitchFamily="34" charset="0"/>
                        </a:rPr>
                        <a:t>0.6156</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0.5175</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0.0878</a:t>
                      </a:r>
                    </a:p>
                  </a:txBody>
                  <a:tcPr/>
                </a:tc>
                <a:tc>
                  <a:txBody>
                    <a:bodyPr/>
                    <a:lstStyle/>
                    <a:p>
                      <a:pPr algn="ctr"/>
                      <a:r>
                        <a:rPr lang="en-US" sz="1000" dirty="0">
                          <a:latin typeface="Verdana" panose="020B0604030504040204" pitchFamily="34" charset="0"/>
                          <a:ea typeface="Verdana" panose="020B0604030504040204" pitchFamily="34" charset="0"/>
                        </a:rPr>
                        <a:t>0.4794</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0.0016</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0.1193</a:t>
                      </a:r>
                    </a:p>
                  </a:txBody>
                  <a:tcPr/>
                </a:tc>
                <a:tc>
                  <a:txBody>
                    <a:bodyPr/>
                    <a:lstStyle/>
                    <a:p>
                      <a:pPr algn="ctr"/>
                      <a:r>
                        <a:rPr lang="en-US" sz="1000" dirty="0">
                          <a:latin typeface="Verdana" panose="020B0604030504040204" pitchFamily="34" charset="0"/>
                          <a:ea typeface="Verdana" panose="020B0604030504040204" pitchFamily="34" charset="0"/>
                        </a:rPr>
                        <a:t>0.0878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0.0161</a:t>
                      </a:r>
                    </a:p>
                  </a:txBody>
                  <a:tcPr/>
                </a:tc>
                <a:tc>
                  <a:txBody>
                    <a:bodyPr/>
                    <a:lstStyle/>
                    <a:p>
                      <a:pPr algn="ctr"/>
                      <a:r>
                        <a:rPr lang="en-US" sz="1000" dirty="0">
                          <a:latin typeface="Verdana" panose="020B0604030504040204" pitchFamily="34" charset="0"/>
                          <a:ea typeface="Verdana" panose="020B0604030504040204" pitchFamily="34" charset="0"/>
                        </a:rPr>
                        <a:t>0.0003</a:t>
                      </a:r>
                    </a:p>
                  </a:txBody>
                  <a:tcPr/>
                </a:tc>
                <a:tc>
                  <a:txBody>
                    <a:bodyPr/>
                    <a:lstStyle/>
                    <a:p>
                      <a:pPr algn="ctr"/>
                      <a:r>
                        <a:rPr lang="en-US" sz="1000" dirty="0">
                          <a:latin typeface="Verdana" panose="020B0604030504040204" pitchFamily="34" charset="0"/>
                          <a:ea typeface="Verdana" panose="020B0604030504040204" pitchFamily="34" charset="0"/>
                        </a:rPr>
                        <a:t>0.6156</a:t>
                      </a:r>
                    </a:p>
                  </a:txBody>
                  <a:tcPr/>
                </a:tc>
                <a:tc>
                  <a:txBody>
                    <a:bodyPr/>
                    <a:lstStyle/>
                    <a:p>
                      <a:pPr algn="ctr"/>
                      <a:r>
                        <a:rPr lang="en-US" sz="1000" dirty="0">
                          <a:latin typeface="Verdana" panose="020B0604030504040204" pitchFamily="34" charset="0"/>
                          <a:ea typeface="Verdana" panose="020B0604030504040204" pitchFamily="34" charset="0"/>
                        </a:rPr>
                        <a:t>0.4794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sp>
        <p:nvSpPr>
          <p:cNvPr id="8" name="Title 1">
            <a:extLst>
              <a:ext uri="{FF2B5EF4-FFF2-40B4-BE49-F238E27FC236}">
                <a16:creationId xmlns:a16="http://schemas.microsoft.com/office/drawing/2014/main" id="{13EC62FC-FFC6-485A-A07D-EC1DA67D4A47}"/>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2</a:t>
            </a:r>
          </a:p>
        </p:txBody>
      </p:sp>
    </p:spTree>
    <p:extLst>
      <p:ext uri="{BB962C8B-B14F-4D97-AF65-F5344CB8AC3E}">
        <p14:creationId xmlns:p14="http://schemas.microsoft.com/office/powerpoint/2010/main" val="2797617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DB1566-7DC2-45C9-B24D-8B180E2158EA}"/>
              </a:ext>
            </a:extLst>
          </p:cNvPr>
          <p:cNvSpPr txBox="1">
            <a:spLocks/>
          </p:cNvSpPr>
          <p:nvPr/>
        </p:nvSpPr>
        <p:spPr>
          <a:xfrm>
            <a:off x="4269996" y="73125"/>
            <a:ext cx="5780015" cy="73045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1E482A"/>
                </a:solidFill>
                <a:latin typeface="Verdana" panose="020B0604030504040204" pitchFamily="34" charset="0"/>
                <a:ea typeface="Verdana" panose="020B0604030504040204" pitchFamily="34" charset="0"/>
              </a:rPr>
              <a:t>Dunn’s test. </a:t>
            </a:r>
            <a:br>
              <a:rPr lang="en-US" sz="4000" dirty="0">
                <a:latin typeface="Verdana" panose="020B0604030504040204" pitchFamily="34" charset="0"/>
                <a:ea typeface="Verdana" panose="020B0604030504040204" pitchFamily="34" charset="0"/>
              </a:rPr>
            </a:br>
            <a:endParaRPr lang="en-US" altLang="en-US" sz="4000" b="1" dirty="0">
              <a:solidFill>
                <a:srgbClr val="1E482A"/>
              </a:solidFill>
              <a:latin typeface="Verdana" panose="020B0604030504040204" pitchFamily="34" charset="0"/>
              <a:ea typeface="Verdana" panose="020B0604030504040204" pitchFamily="34" charset="0"/>
            </a:endParaRPr>
          </a:p>
        </p:txBody>
      </p:sp>
      <p:sp>
        <p:nvSpPr>
          <p:cNvPr id="10" name="Content Placeholder 2">
            <a:extLst>
              <a:ext uri="{FF2B5EF4-FFF2-40B4-BE49-F238E27FC236}">
                <a16:creationId xmlns:a16="http://schemas.microsoft.com/office/drawing/2014/main" id="{B6361A83-283F-46EA-A409-02CAE11D5A2C}"/>
              </a:ext>
            </a:extLst>
          </p:cNvPr>
          <p:cNvSpPr txBox="1">
            <a:spLocks/>
          </p:cNvSpPr>
          <p:nvPr/>
        </p:nvSpPr>
        <p:spPr>
          <a:xfrm>
            <a:off x="7046752" y="1140903"/>
            <a:ext cx="4591515" cy="56604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So far, we get similar results for the KEGG and GO databases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b="0" i="0" dirty="0">
                <a:solidFill>
                  <a:srgbClr val="000000"/>
                </a:solidFill>
                <a:effectLst/>
                <a:latin typeface="Verdana" panose="020B0604030504040204" pitchFamily="34" charset="0"/>
                <a:ea typeface="Verdana" panose="020B0604030504040204" pitchFamily="34" charset="0"/>
              </a:rPr>
              <a:t>Using the enrichment database, KEGG 2019 Human,  </a:t>
            </a:r>
            <a:r>
              <a:rPr lang="en-US" sz="1400" dirty="0">
                <a:solidFill>
                  <a:srgbClr val="000000"/>
                </a:solidFill>
                <a:latin typeface="Verdana" panose="020B0604030504040204" pitchFamily="34" charset="0"/>
                <a:ea typeface="Verdana" panose="020B0604030504040204" pitchFamily="34" charset="0"/>
              </a:rPr>
              <a:t>and </a:t>
            </a:r>
            <a:r>
              <a:rPr lang="en-US" sz="1400" b="0" i="0" dirty="0">
                <a:solidFill>
                  <a:srgbClr val="000000"/>
                </a:solidFill>
                <a:effectLst/>
                <a:latin typeface="Verdana" panose="020B0604030504040204" pitchFamily="34" charset="0"/>
                <a:ea typeface="Verdana" panose="020B0604030504040204" pitchFamily="34" charset="0"/>
              </a:rPr>
              <a:t>GO Biological Process 2018, </a:t>
            </a:r>
            <a:r>
              <a:rPr lang="en-US" sz="1400" dirty="0">
                <a:solidFill>
                  <a:srgbClr val="000000"/>
                </a:solidFill>
                <a:latin typeface="Verdana" panose="020B0604030504040204" pitchFamily="34" charset="0"/>
                <a:ea typeface="Verdana" panose="020B0604030504040204" pitchFamily="34" charset="0"/>
              </a:rPr>
              <a:t> </a:t>
            </a:r>
            <a:r>
              <a:rPr lang="en-US" sz="1400" b="0" i="0" dirty="0">
                <a:solidFill>
                  <a:srgbClr val="000000"/>
                </a:solidFill>
                <a:effectLst/>
                <a:latin typeface="Verdana" panose="020B0604030504040204" pitchFamily="34" charset="0"/>
                <a:ea typeface="Verdana" panose="020B0604030504040204" pitchFamily="34" charset="0"/>
              </a:rPr>
              <a:t>the evidence suggests that at a 5% significance level, the groups B&amp;C are not statistically different from each other but are statistically different from the other groups.</a:t>
            </a:r>
          </a:p>
          <a:p>
            <a:pPr>
              <a:lnSpc>
                <a:spcPct val="150000"/>
              </a:lnSpc>
              <a:spcBef>
                <a:spcPts val="0"/>
              </a:spcBef>
              <a:buFont typeface="Wingdings" panose="05000000000000000000" pitchFamily="2" charset="2"/>
              <a:buChar char="Ø"/>
            </a:pPr>
            <a:endParaRPr lang="en-US" sz="1400" dirty="0">
              <a:solidFill>
                <a:srgbClr val="000000"/>
              </a:solidFill>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b="0" i="0" dirty="0">
                <a:solidFill>
                  <a:srgbClr val="000000"/>
                </a:solidFill>
                <a:effectLst/>
                <a:latin typeface="Verdana" panose="020B0604030504040204" pitchFamily="34" charset="0"/>
                <a:ea typeface="Verdana" panose="020B0604030504040204" pitchFamily="34" charset="0"/>
              </a:rPr>
              <a:t>Using the enrichment database, Human Phenotype Ontology, the evidence</a:t>
            </a:r>
            <a:br>
              <a:rPr lang="en-US" sz="1400" b="0" i="0" dirty="0">
                <a:solidFill>
                  <a:srgbClr val="000000"/>
                </a:solidFill>
                <a:effectLst/>
                <a:latin typeface="Verdana" panose="020B0604030504040204" pitchFamily="34" charset="0"/>
                <a:ea typeface="Verdana" panose="020B0604030504040204" pitchFamily="34" charset="0"/>
              </a:rPr>
            </a:br>
            <a:r>
              <a:rPr lang="en-US" sz="1400" b="0" i="0" dirty="0">
                <a:solidFill>
                  <a:srgbClr val="000000"/>
                </a:solidFill>
                <a:effectLst/>
                <a:latin typeface="Verdana" panose="020B0604030504040204" pitchFamily="34" charset="0"/>
                <a:ea typeface="Verdana" panose="020B0604030504040204" pitchFamily="34" charset="0"/>
              </a:rPr>
              <a:t>suggests that at a 5% significance level, B&amp;C are statistically different from F&amp;G, whereas there is not enough evidence to conclude that D&amp;E statistically</a:t>
            </a:r>
            <a:br>
              <a:rPr lang="en-US" sz="1400" b="0" i="0" dirty="0">
                <a:solidFill>
                  <a:srgbClr val="000000"/>
                </a:solidFill>
                <a:effectLst/>
                <a:latin typeface="Verdana" panose="020B0604030504040204" pitchFamily="34" charset="0"/>
                <a:ea typeface="Verdana" panose="020B0604030504040204" pitchFamily="34" charset="0"/>
              </a:rPr>
            </a:br>
            <a:r>
              <a:rPr lang="en-US" sz="1400" b="0" i="0" dirty="0">
                <a:solidFill>
                  <a:srgbClr val="000000"/>
                </a:solidFill>
                <a:effectLst/>
                <a:latin typeface="Verdana" panose="020B0604030504040204" pitchFamily="34" charset="0"/>
                <a:ea typeface="Verdana" panose="020B0604030504040204" pitchFamily="34" charset="0"/>
              </a:rPr>
              <a:t>differs from any of the groups.</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p:txBody>
      </p:sp>
      <p:graphicFrame>
        <p:nvGraphicFramePr>
          <p:cNvPr id="9" name="Table 11">
            <a:extLst>
              <a:ext uri="{FF2B5EF4-FFF2-40B4-BE49-F238E27FC236}">
                <a16:creationId xmlns:a16="http://schemas.microsoft.com/office/drawing/2014/main" id="{68A9916E-B958-46DA-97D2-C5D15E0FB9C0}"/>
              </a:ext>
            </a:extLst>
          </p:cNvPr>
          <p:cNvGraphicFramePr>
            <a:graphicFrameLocks noGrp="1"/>
          </p:cNvGraphicFramePr>
          <p:nvPr/>
        </p:nvGraphicFramePr>
        <p:xfrm>
          <a:off x="2474749" y="975360"/>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GO BIOLOGICAL PROCESS 2018</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0.0014</a:t>
                      </a:r>
                    </a:p>
                  </a:txBody>
                  <a:tcPr/>
                </a:tc>
                <a:tc>
                  <a:txBody>
                    <a:bodyPr/>
                    <a:lstStyle/>
                    <a:p>
                      <a:pPr algn="ctr"/>
                      <a:r>
                        <a:rPr lang="en-US" sz="1000" dirty="0">
                          <a:latin typeface="Verdana" panose="020B0604030504040204" pitchFamily="34" charset="0"/>
                          <a:ea typeface="Verdana" panose="020B0604030504040204" pitchFamily="34" charset="0"/>
                        </a:rPr>
                        <a:t>0.0006</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0.0014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0.4572</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0.0006</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0.7241</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0.4572</a:t>
                      </a:r>
                    </a:p>
                  </a:txBody>
                  <a:tcPr/>
                </a:tc>
                <a:tc>
                  <a:txBody>
                    <a:bodyPr/>
                    <a:lstStyle/>
                    <a:p>
                      <a:pPr algn="ctr"/>
                      <a:r>
                        <a:rPr lang="en-US" sz="1000" dirty="0">
                          <a:latin typeface="Verdana" panose="020B0604030504040204" pitchFamily="34" charset="0"/>
                          <a:ea typeface="Verdana" panose="020B0604030504040204" pitchFamily="34" charset="0"/>
                        </a:rPr>
                        <a:t>0.7241</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graphicFrame>
        <p:nvGraphicFramePr>
          <p:cNvPr id="24" name="Table 11">
            <a:extLst>
              <a:ext uri="{FF2B5EF4-FFF2-40B4-BE49-F238E27FC236}">
                <a16:creationId xmlns:a16="http://schemas.microsoft.com/office/drawing/2014/main" id="{F37015BE-10BC-4A10-94EA-8F2481733F38}"/>
              </a:ext>
            </a:extLst>
          </p:cNvPr>
          <p:cNvGraphicFramePr>
            <a:graphicFrameLocks noGrp="1"/>
          </p:cNvGraphicFramePr>
          <p:nvPr/>
        </p:nvGraphicFramePr>
        <p:xfrm>
          <a:off x="2474750" y="2916514"/>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KEGG 2019 HUMAN</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0.0001</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0.0001</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0.1632</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0.4348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0.1632</a:t>
                      </a:r>
                    </a:p>
                  </a:txBody>
                  <a:tcPr/>
                </a:tc>
                <a:tc>
                  <a:txBody>
                    <a:bodyPr/>
                    <a:lstStyle/>
                    <a:p>
                      <a:pPr algn="ctr"/>
                      <a:r>
                        <a:rPr lang="en-US" sz="1000" dirty="0">
                          <a:latin typeface="Verdana" panose="020B0604030504040204" pitchFamily="34" charset="0"/>
                          <a:ea typeface="Verdana" panose="020B0604030504040204" pitchFamily="34" charset="0"/>
                        </a:rPr>
                        <a:t>0.4348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graphicFrame>
        <p:nvGraphicFramePr>
          <p:cNvPr id="25" name="Table 11">
            <a:extLst>
              <a:ext uri="{FF2B5EF4-FFF2-40B4-BE49-F238E27FC236}">
                <a16:creationId xmlns:a16="http://schemas.microsoft.com/office/drawing/2014/main" id="{CFBFDE1B-ED63-44BB-B1F6-3957E7A73AFE}"/>
              </a:ext>
            </a:extLst>
          </p:cNvPr>
          <p:cNvGraphicFramePr>
            <a:graphicFrameLocks noGrp="1"/>
          </p:cNvGraphicFramePr>
          <p:nvPr/>
        </p:nvGraphicFramePr>
        <p:xfrm>
          <a:off x="2474748" y="4867234"/>
          <a:ext cx="4432765" cy="1950720"/>
        </p:xfrm>
        <a:graphic>
          <a:graphicData uri="http://schemas.openxmlformats.org/drawingml/2006/table">
            <a:tbl>
              <a:tblPr firstRow="1" bandRow="1">
                <a:tableStyleId>{5C22544A-7EE6-4342-B048-85BDC9FD1C3A}</a:tableStyleId>
              </a:tblPr>
              <a:tblGrid>
                <a:gridCol w="256121">
                  <a:extLst>
                    <a:ext uri="{9D8B030D-6E8A-4147-A177-3AD203B41FA5}">
                      <a16:colId xmlns:a16="http://schemas.microsoft.com/office/drawing/2014/main" val="3056300325"/>
                    </a:ext>
                  </a:extLst>
                </a:gridCol>
                <a:gridCol w="637563">
                  <a:extLst>
                    <a:ext uri="{9D8B030D-6E8A-4147-A177-3AD203B41FA5}">
                      <a16:colId xmlns:a16="http://schemas.microsoft.com/office/drawing/2014/main" val="1017895825"/>
                    </a:ext>
                  </a:extLst>
                </a:gridCol>
                <a:gridCol w="645953">
                  <a:extLst>
                    <a:ext uri="{9D8B030D-6E8A-4147-A177-3AD203B41FA5}">
                      <a16:colId xmlns:a16="http://schemas.microsoft.com/office/drawing/2014/main" val="809678319"/>
                    </a:ext>
                  </a:extLst>
                </a:gridCol>
                <a:gridCol w="729842">
                  <a:extLst>
                    <a:ext uri="{9D8B030D-6E8A-4147-A177-3AD203B41FA5}">
                      <a16:colId xmlns:a16="http://schemas.microsoft.com/office/drawing/2014/main" val="352853411"/>
                    </a:ext>
                  </a:extLst>
                </a:gridCol>
                <a:gridCol w="713064">
                  <a:extLst>
                    <a:ext uri="{9D8B030D-6E8A-4147-A177-3AD203B41FA5}">
                      <a16:colId xmlns:a16="http://schemas.microsoft.com/office/drawing/2014/main" val="4212511964"/>
                    </a:ext>
                  </a:extLst>
                </a:gridCol>
                <a:gridCol w="687897">
                  <a:extLst>
                    <a:ext uri="{9D8B030D-6E8A-4147-A177-3AD203B41FA5}">
                      <a16:colId xmlns:a16="http://schemas.microsoft.com/office/drawing/2014/main" val="87853365"/>
                    </a:ext>
                  </a:extLst>
                </a:gridCol>
                <a:gridCol w="762325">
                  <a:extLst>
                    <a:ext uri="{9D8B030D-6E8A-4147-A177-3AD203B41FA5}">
                      <a16:colId xmlns:a16="http://schemas.microsoft.com/office/drawing/2014/main" val="1399869100"/>
                    </a:ext>
                  </a:extLst>
                </a:gridCol>
              </a:tblGrid>
              <a:tr h="240030">
                <a:tc>
                  <a:txBody>
                    <a:bodyPr/>
                    <a:lstStyle/>
                    <a:p>
                      <a:pPr algn="ctr"/>
                      <a:endParaRPr lang="en-US" sz="1000" dirty="0">
                        <a:latin typeface="Verdana" panose="020B0604030504040204" pitchFamily="34" charset="0"/>
                        <a:ea typeface="Verdana" panose="020B0604030504040204" pitchFamily="34" charset="0"/>
                      </a:endParaRPr>
                    </a:p>
                  </a:txBody>
                  <a:tcPr/>
                </a:tc>
                <a:tc gridSpan="6">
                  <a:txBody>
                    <a:bodyPr/>
                    <a:lstStyle/>
                    <a:p>
                      <a:pPr algn="ctr"/>
                      <a:r>
                        <a:rPr lang="en-US" sz="1000" dirty="0">
                          <a:latin typeface="Verdana" panose="020B0604030504040204" pitchFamily="34" charset="0"/>
                          <a:ea typeface="Verdana" panose="020B0604030504040204" pitchFamily="34" charset="0"/>
                        </a:rPr>
                        <a:t>HUMAN PHENOTYPE ONTOLOGY</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48002786"/>
                  </a:ext>
                </a:extLst>
              </a:tr>
              <a:tr h="240030">
                <a:tc>
                  <a:txBody>
                    <a:bodyPr/>
                    <a:lstStyle/>
                    <a:p>
                      <a:pPr algn="ctr"/>
                      <a:endParaRPr lang="en-US" sz="1000" dirty="0">
                        <a:latin typeface="Verdana" panose="020B0604030504040204" pitchFamily="34" charset="0"/>
                        <a:ea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F</a:t>
                      </a:r>
                    </a:p>
                  </a:txBody>
                  <a:tcPr/>
                </a:tc>
                <a:extLst>
                  <a:ext uri="{0D108BD9-81ED-4DB2-BD59-A6C34878D82A}">
                    <a16:rowId xmlns:a16="http://schemas.microsoft.com/office/drawing/2014/main" val="4165992684"/>
                  </a:ext>
                </a:extLst>
              </a:tr>
              <a:tr h="240030">
                <a:tc>
                  <a:txBody>
                    <a:bodyPr/>
                    <a:lstStyle/>
                    <a:p>
                      <a:pPr algn="ctr"/>
                      <a:r>
                        <a:rPr lang="en-US" sz="1000" dirty="0">
                          <a:latin typeface="Verdana" panose="020B0604030504040204" pitchFamily="34" charset="0"/>
                          <a:ea typeface="Verdana" panose="020B0604030504040204" pitchFamily="34" charset="0"/>
                        </a:rPr>
                        <a:t>A</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0.0016</a:t>
                      </a:r>
                    </a:p>
                  </a:txBody>
                  <a:tcPr/>
                </a:tc>
                <a:tc>
                  <a:txBody>
                    <a:bodyPr/>
                    <a:lstStyle/>
                    <a:p>
                      <a:pPr algn="ctr"/>
                      <a:r>
                        <a:rPr lang="en-US" sz="1000" dirty="0">
                          <a:latin typeface="Verdana" panose="020B0604030504040204" pitchFamily="34" charset="0"/>
                          <a:ea typeface="Verdana" panose="020B0604030504040204" pitchFamily="34" charset="0"/>
                        </a:rPr>
                        <a:t>0.0161</a:t>
                      </a:r>
                    </a:p>
                  </a:txBody>
                  <a:tcPr/>
                </a:tc>
                <a:extLst>
                  <a:ext uri="{0D108BD9-81ED-4DB2-BD59-A6C34878D82A}">
                    <a16:rowId xmlns:a16="http://schemas.microsoft.com/office/drawing/2014/main" val="2099951310"/>
                  </a:ext>
                </a:extLst>
              </a:tr>
              <a:tr h="240030">
                <a:tc>
                  <a:txBody>
                    <a:bodyPr/>
                    <a:lstStyle/>
                    <a:p>
                      <a:pPr algn="ctr"/>
                      <a:r>
                        <a:rPr lang="en-US" sz="1000" dirty="0">
                          <a:latin typeface="Verdana" panose="020B0604030504040204" pitchFamily="34" charset="0"/>
                          <a:ea typeface="Verdana" panose="020B0604030504040204" pitchFamily="34" charset="0"/>
                        </a:rPr>
                        <a:t>B</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0.4004</a:t>
                      </a:r>
                    </a:p>
                  </a:txBody>
                  <a:tcPr/>
                </a:tc>
                <a:tc>
                  <a:txBody>
                    <a:bodyPr/>
                    <a:lstStyle/>
                    <a:p>
                      <a:pPr algn="ctr"/>
                      <a:r>
                        <a:rPr lang="en-US" sz="1000" dirty="0">
                          <a:latin typeface="Verdana" panose="020B0604030504040204" pitchFamily="34" charset="0"/>
                          <a:ea typeface="Verdana" panose="020B0604030504040204" pitchFamily="34" charset="0"/>
                        </a:rPr>
                        <a:t>0.5175</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0.0003</a:t>
                      </a:r>
                    </a:p>
                  </a:txBody>
                  <a:tcPr/>
                </a:tc>
                <a:extLst>
                  <a:ext uri="{0D108BD9-81ED-4DB2-BD59-A6C34878D82A}">
                    <a16:rowId xmlns:a16="http://schemas.microsoft.com/office/drawing/2014/main" val="3534642430"/>
                  </a:ext>
                </a:extLst>
              </a:tr>
              <a:tr h="240030">
                <a:tc>
                  <a:txBody>
                    <a:bodyPr/>
                    <a:lstStyle/>
                    <a:p>
                      <a:pPr algn="ctr"/>
                      <a:r>
                        <a:rPr lang="en-US" sz="1000" dirty="0">
                          <a:latin typeface="Verdana" panose="020B0604030504040204" pitchFamily="34" charset="0"/>
                          <a:ea typeface="Verdana" panose="020B0604030504040204" pitchFamily="34" charset="0"/>
                        </a:rPr>
                        <a:t>C</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0.4004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0.1193</a:t>
                      </a:r>
                    </a:p>
                  </a:txBody>
                  <a:tcPr/>
                </a:tc>
                <a:tc>
                  <a:txBody>
                    <a:bodyPr/>
                    <a:lstStyle/>
                    <a:p>
                      <a:pPr algn="ctr"/>
                      <a:r>
                        <a:rPr lang="en-US" sz="1000" dirty="0">
                          <a:latin typeface="Verdana" panose="020B0604030504040204" pitchFamily="34" charset="0"/>
                          <a:ea typeface="Verdana" panose="020B0604030504040204" pitchFamily="34" charset="0"/>
                        </a:rPr>
                        <a:t>0.6156</a:t>
                      </a:r>
                    </a:p>
                  </a:txBody>
                  <a:tcPr/>
                </a:tc>
                <a:extLst>
                  <a:ext uri="{0D108BD9-81ED-4DB2-BD59-A6C34878D82A}">
                    <a16:rowId xmlns:a16="http://schemas.microsoft.com/office/drawing/2014/main" val="904469496"/>
                  </a:ext>
                </a:extLst>
              </a:tr>
              <a:tr h="240030">
                <a:tc>
                  <a:txBody>
                    <a:bodyPr/>
                    <a:lstStyle/>
                    <a:p>
                      <a:pPr algn="ctr"/>
                      <a:r>
                        <a:rPr lang="en-US" sz="1000" dirty="0">
                          <a:latin typeface="Verdana" panose="020B0604030504040204" pitchFamily="34" charset="0"/>
                          <a:ea typeface="Verdana" panose="020B0604030504040204" pitchFamily="34" charset="0"/>
                        </a:rPr>
                        <a:t>D</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0.5175</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0.0878</a:t>
                      </a:r>
                    </a:p>
                  </a:txBody>
                  <a:tcPr/>
                </a:tc>
                <a:tc>
                  <a:txBody>
                    <a:bodyPr/>
                    <a:lstStyle/>
                    <a:p>
                      <a:pPr algn="ctr"/>
                      <a:r>
                        <a:rPr lang="en-US" sz="1000" dirty="0">
                          <a:latin typeface="Verdana" panose="020B0604030504040204" pitchFamily="34" charset="0"/>
                          <a:ea typeface="Verdana" panose="020B0604030504040204" pitchFamily="34" charset="0"/>
                        </a:rPr>
                        <a:t>0.4794</a:t>
                      </a:r>
                    </a:p>
                  </a:txBody>
                  <a:tcPr/>
                </a:tc>
                <a:extLst>
                  <a:ext uri="{0D108BD9-81ED-4DB2-BD59-A6C34878D82A}">
                    <a16:rowId xmlns:a16="http://schemas.microsoft.com/office/drawing/2014/main" val="14850735"/>
                  </a:ext>
                </a:extLst>
              </a:tr>
              <a:tr h="240030">
                <a:tc>
                  <a:txBody>
                    <a:bodyPr/>
                    <a:lstStyle/>
                    <a:p>
                      <a:pPr algn="ctr"/>
                      <a:r>
                        <a:rPr lang="en-US" sz="1000" dirty="0">
                          <a:latin typeface="Verdana" panose="020B0604030504040204" pitchFamily="34" charset="0"/>
                          <a:ea typeface="Verdana" panose="020B0604030504040204" pitchFamily="34" charset="0"/>
                        </a:rPr>
                        <a:t>E</a:t>
                      </a:r>
                    </a:p>
                  </a:txBody>
                  <a:tcPr/>
                </a:tc>
                <a:tc>
                  <a:txBody>
                    <a:bodyPr/>
                    <a:lstStyle/>
                    <a:p>
                      <a:pPr algn="ctr"/>
                      <a:r>
                        <a:rPr lang="en-US" sz="1000" dirty="0">
                          <a:latin typeface="Verdana" panose="020B0604030504040204" pitchFamily="34" charset="0"/>
                          <a:ea typeface="Verdana" panose="020B0604030504040204" pitchFamily="34" charset="0"/>
                        </a:rPr>
                        <a:t>0.0016</a:t>
                      </a:r>
                    </a:p>
                  </a:txBody>
                  <a:tcPr/>
                </a:tc>
                <a:tc>
                  <a:txBody>
                    <a:bodyPr/>
                    <a:lstStyle/>
                    <a:p>
                      <a:pPr algn="ctr"/>
                      <a:r>
                        <a:rPr lang="en-US" sz="1000" dirty="0">
                          <a:latin typeface="Verdana" panose="020B0604030504040204" pitchFamily="34" charset="0"/>
                          <a:ea typeface="Verdana" panose="020B0604030504040204" pitchFamily="34" charset="0"/>
                        </a:rPr>
                        <a:t>0.0000</a:t>
                      </a:r>
                    </a:p>
                  </a:txBody>
                  <a:tcPr/>
                </a:tc>
                <a:tc>
                  <a:txBody>
                    <a:bodyPr/>
                    <a:lstStyle/>
                    <a:p>
                      <a:pPr algn="ctr"/>
                      <a:r>
                        <a:rPr lang="en-US" sz="1000" dirty="0">
                          <a:latin typeface="Verdana" panose="020B0604030504040204" pitchFamily="34" charset="0"/>
                          <a:ea typeface="Verdana" panose="020B0604030504040204" pitchFamily="34" charset="0"/>
                        </a:rPr>
                        <a:t>0.1193</a:t>
                      </a:r>
                    </a:p>
                  </a:txBody>
                  <a:tcPr/>
                </a:tc>
                <a:tc>
                  <a:txBody>
                    <a:bodyPr/>
                    <a:lstStyle/>
                    <a:p>
                      <a:pPr algn="ctr"/>
                      <a:r>
                        <a:rPr lang="en-US" sz="1000" dirty="0">
                          <a:latin typeface="Verdana" panose="020B0604030504040204" pitchFamily="34" charset="0"/>
                          <a:ea typeface="Verdana" panose="020B0604030504040204" pitchFamily="34" charset="0"/>
                        </a:rPr>
                        <a:t>0.0878</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2568475102"/>
                  </a:ext>
                </a:extLst>
              </a:tr>
              <a:tr h="240030">
                <a:tc>
                  <a:txBody>
                    <a:bodyPr/>
                    <a:lstStyle/>
                    <a:p>
                      <a:pPr algn="ctr"/>
                      <a:r>
                        <a:rPr lang="en-US" sz="1000" dirty="0">
                          <a:latin typeface="Verdana" panose="020B0604030504040204" pitchFamily="34" charset="0"/>
                          <a:ea typeface="Verdana" panose="020B0604030504040204" pitchFamily="34" charset="0"/>
                        </a:rPr>
                        <a:t>F</a:t>
                      </a:r>
                    </a:p>
                  </a:txBody>
                  <a:tcPr/>
                </a:tc>
                <a:tc>
                  <a:txBody>
                    <a:bodyPr/>
                    <a:lstStyle/>
                    <a:p>
                      <a:pPr algn="ctr"/>
                      <a:r>
                        <a:rPr lang="en-US" sz="1000" dirty="0">
                          <a:latin typeface="Verdana" panose="020B0604030504040204" pitchFamily="34" charset="0"/>
                          <a:ea typeface="Verdana" panose="020B0604030504040204" pitchFamily="34" charset="0"/>
                        </a:rPr>
                        <a:t>0.0161</a:t>
                      </a:r>
                    </a:p>
                  </a:txBody>
                  <a:tcPr/>
                </a:tc>
                <a:tc>
                  <a:txBody>
                    <a:bodyPr/>
                    <a:lstStyle/>
                    <a:p>
                      <a:pPr algn="ctr"/>
                      <a:r>
                        <a:rPr lang="en-US" sz="1000" dirty="0">
                          <a:latin typeface="Verdana" panose="020B0604030504040204" pitchFamily="34" charset="0"/>
                          <a:ea typeface="Verdana" panose="020B0604030504040204" pitchFamily="34" charset="0"/>
                        </a:rPr>
                        <a:t>0.0003</a:t>
                      </a:r>
                    </a:p>
                  </a:txBody>
                  <a:tcPr/>
                </a:tc>
                <a:tc>
                  <a:txBody>
                    <a:bodyPr/>
                    <a:lstStyle/>
                    <a:p>
                      <a:pPr algn="ctr"/>
                      <a:r>
                        <a:rPr lang="en-US" sz="1000" dirty="0">
                          <a:latin typeface="Verdana" panose="020B0604030504040204" pitchFamily="34" charset="0"/>
                          <a:ea typeface="Verdana" panose="020B0604030504040204" pitchFamily="34" charset="0"/>
                        </a:rPr>
                        <a:t>0.6156</a:t>
                      </a:r>
                    </a:p>
                  </a:txBody>
                  <a:tcPr/>
                </a:tc>
                <a:tc>
                  <a:txBody>
                    <a:bodyPr/>
                    <a:lstStyle/>
                    <a:p>
                      <a:pPr algn="ctr"/>
                      <a:r>
                        <a:rPr lang="en-US" sz="1000" dirty="0">
                          <a:latin typeface="Verdana" panose="020B0604030504040204" pitchFamily="34" charset="0"/>
                          <a:ea typeface="Verdana" panose="020B0604030504040204" pitchFamily="34" charset="0"/>
                        </a:rPr>
                        <a:t>0.4794</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tc>
                  <a:txBody>
                    <a:bodyPr/>
                    <a:lstStyle/>
                    <a:p>
                      <a:pPr algn="ctr"/>
                      <a:r>
                        <a:rPr lang="en-US" sz="1000" dirty="0">
                          <a:latin typeface="Verdana" panose="020B0604030504040204" pitchFamily="34" charset="0"/>
                          <a:ea typeface="Verdana" panose="020B0604030504040204" pitchFamily="34" charset="0"/>
                        </a:rPr>
                        <a:t>1.0000</a:t>
                      </a:r>
                    </a:p>
                  </a:txBody>
                  <a:tcPr/>
                </a:tc>
                <a:extLst>
                  <a:ext uri="{0D108BD9-81ED-4DB2-BD59-A6C34878D82A}">
                    <a16:rowId xmlns:a16="http://schemas.microsoft.com/office/drawing/2014/main" val="1872826308"/>
                  </a:ext>
                </a:extLst>
              </a:tr>
            </a:tbl>
          </a:graphicData>
        </a:graphic>
      </p:graphicFrame>
      <p:sp>
        <p:nvSpPr>
          <p:cNvPr id="8" name="Title 1">
            <a:extLst>
              <a:ext uri="{FF2B5EF4-FFF2-40B4-BE49-F238E27FC236}">
                <a16:creationId xmlns:a16="http://schemas.microsoft.com/office/drawing/2014/main" id="{13EC62FC-FFC6-485A-A07D-EC1DA67D4A47}"/>
              </a:ext>
            </a:extLst>
          </p:cNvPr>
          <p:cNvSpPr txBox="1">
            <a:spLocks/>
          </p:cNvSpPr>
          <p:nvPr/>
        </p:nvSpPr>
        <p:spPr>
          <a:xfrm rot="16200000">
            <a:off x="-2070962" y="2982983"/>
            <a:ext cx="6278879" cy="64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&amp; RESULTS  2</a:t>
            </a:r>
          </a:p>
        </p:txBody>
      </p:sp>
    </p:spTree>
    <p:extLst>
      <p:ext uri="{BB962C8B-B14F-4D97-AF65-F5344CB8AC3E}">
        <p14:creationId xmlns:p14="http://schemas.microsoft.com/office/powerpoint/2010/main" val="247120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865664" y="2831716"/>
            <a:ext cx="387196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DISCUSSION</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568740"/>
            <a:ext cx="8136652" cy="49243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Thus, we can conclude that overall results produced from using our Ontology dataset as an adjacency matrix is not different from that of the Jaccard in both cases where Homology and Ontology is used as Adjacency matrix.</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However, using the Homology as adjacency matrix produces statistical differences between our approach and the Jaccard tool.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When performing GSEA, the p-value of retrieved biological processes provides an indication of the alignment of a set of genes to biological processes. It serves as a surrogate for validating a community output to a cross comparative data set.</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three enrichment libraries used in this analysis (GO, KEGG, HPO) provide excellent p-values for identified processes. </a:t>
            </a:r>
          </a:p>
        </p:txBody>
      </p:sp>
      <p:sp>
        <p:nvSpPr>
          <p:cNvPr id="4" name="Title 1">
            <a:extLst>
              <a:ext uri="{FF2B5EF4-FFF2-40B4-BE49-F238E27FC236}">
                <a16:creationId xmlns:a16="http://schemas.microsoft.com/office/drawing/2014/main" id="{8B186D2C-A5EC-4163-B2C6-CB3D8EF86352}"/>
              </a:ext>
            </a:extLst>
          </p:cNvPr>
          <p:cNvSpPr txBox="1">
            <a:spLocks/>
          </p:cNvSpPr>
          <p:nvPr/>
        </p:nvSpPr>
        <p:spPr>
          <a:xfrm>
            <a:off x="4269996" y="438350"/>
            <a:ext cx="5780015" cy="73045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1E482A"/>
                </a:solidFill>
                <a:latin typeface="Verdana" panose="020B0604030504040204" pitchFamily="34" charset="0"/>
                <a:ea typeface="Verdana" panose="020B0604030504040204" pitchFamily="34" charset="0"/>
              </a:rPr>
              <a:t>Discussion  </a:t>
            </a:r>
            <a:br>
              <a:rPr lang="en-US" sz="4000" dirty="0">
                <a:latin typeface="Verdana" panose="020B0604030504040204" pitchFamily="34" charset="0"/>
                <a:ea typeface="Verdana" panose="020B0604030504040204" pitchFamily="34" charset="0"/>
              </a:rPr>
            </a:br>
            <a:endParaRPr lang="en-US" altLang="en-US" sz="4000" b="1" dirty="0">
              <a:solidFill>
                <a:srgbClr val="1E482A"/>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5115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FUTURE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95297" y="1664797"/>
            <a:ext cx="7146051" cy="48094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Extend the current Graph Auto-encoder architecture in other to accommodate more features and assign priority/importance to features using Relational Graph Convolutional Networks.</a:t>
            </a:r>
          </a:p>
          <a:p>
            <a:pPr>
              <a:lnSpc>
                <a:spcPct val="150000"/>
              </a:lnSpc>
              <a:spcBef>
                <a:spcPts val="0"/>
              </a:spcBef>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altLang="en-US" sz="1400" dirty="0">
                <a:latin typeface="Verdana" panose="020B0604030504040204" pitchFamily="34" charset="0"/>
                <a:ea typeface="Verdana" panose="020B0604030504040204" pitchFamily="34" charset="0"/>
              </a:rPr>
              <a:t>Provide more testing, including human assessment of the clusters, </a:t>
            </a:r>
            <a:r>
              <a:rPr lang="en-US" sz="1400" b="0" i="0" dirty="0">
                <a:solidFill>
                  <a:srgbClr val="000000"/>
                </a:solidFill>
                <a:effectLst/>
                <a:latin typeface="Verdana" panose="020B0604030504040204" pitchFamily="34" charset="0"/>
                <a:ea typeface="Verdana" panose="020B0604030504040204" pitchFamily="34" charset="0"/>
              </a:rPr>
              <a:t>examining the relationship between the overall graph structure and the resulting clusters, etc</a:t>
            </a:r>
            <a:r>
              <a:rPr lang="en-US" sz="1400" dirty="0">
                <a:latin typeface="Verdana" panose="020B0604030504040204" pitchFamily="34" charset="0"/>
                <a:ea typeface="Verdana" panose="020B0604030504040204" pitchFamily="34" charset="0"/>
              </a:rPr>
              <a:t>.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For example, in this work the underlying structure of our ontological relationships is a directed acyclic graph, but we composed and analyzed as an undirected graph.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Regardless, there remains the question that different graph structures need to be accounted for within the analysis pipeline. </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95297" y="383772"/>
            <a:ext cx="7146052"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rgbClr val="1E482A"/>
                </a:solidFill>
                <a:latin typeface="Calibri" charset="0"/>
                <a:ea typeface="ＭＳ Ｐゴシック" charset="-128"/>
              </a:rPr>
              <a:t>What Is Next For Geneweaver</a:t>
            </a:r>
            <a:endParaRPr lang="en-US" altLang="en-US" sz="3600" b="1" dirty="0">
              <a:solidFill>
                <a:srgbClr val="1E482A"/>
              </a:solidFill>
              <a:latin typeface="Calibri" charset="0"/>
              <a:ea typeface="ＭＳ Ｐゴシック" charset="-128"/>
            </a:endParaRPr>
          </a:p>
        </p:txBody>
      </p:sp>
    </p:spTree>
    <p:extLst>
      <p:ext uri="{BB962C8B-B14F-4D97-AF65-F5344CB8AC3E}">
        <p14:creationId xmlns:p14="http://schemas.microsoft.com/office/powerpoint/2010/main" val="341717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INTRODUCTION</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870060" y="1653540"/>
            <a:ext cx="8590328" cy="45339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200000"/>
              </a:lnSpc>
              <a:spcBef>
                <a:spcPts val="0"/>
              </a:spcBef>
              <a:buNone/>
            </a:pPr>
            <a:endParaRPr lang="en-US" sz="1400" dirty="0">
              <a:latin typeface="Verdana" panose="020B0604030504040204" pitchFamily="34" charset="0"/>
              <a:ea typeface="Verdana" panose="020B0604030504040204" pitchFamily="34" charset="0"/>
            </a:endParaRPr>
          </a:p>
          <a:p>
            <a:pPr marL="514350" indent="-514350">
              <a:lnSpc>
                <a:spcPct val="200000"/>
              </a:lnSpc>
              <a:spcBef>
                <a:spcPts val="0"/>
              </a:spcBef>
              <a:buFont typeface="+mj-lt"/>
              <a:buAutoNum type="arabicPeriod"/>
            </a:pPr>
            <a:r>
              <a:rPr lang="en-US" sz="1400" dirty="0">
                <a:latin typeface="Verdana" panose="020B0604030504040204" pitchFamily="34" charset="0"/>
                <a:ea typeface="Verdana" panose="020B0604030504040204" pitchFamily="34" charset="0"/>
              </a:rPr>
              <a:t>Homology refers to shared  similarity due to ancestry between pair of genes. Geneweaver uses homology IDs to translate genes between species.</a:t>
            </a:r>
          </a:p>
          <a:p>
            <a:pPr marL="514350" indent="-514350">
              <a:lnSpc>
                <a:spcPct val="200000"/>
              </a:lnSpc>
              <a:spcBef>
                <a:spcPts val="0"/>
              </a:spcBef>
              <a:buFont typeface="+mj-lt"/>
              <a:buAutoNum type="arabicPeriod"/>
            </a:pPr>
            <a:endParaRPr lang="en-US" altLang="en-US" sz="1400" dirty="0">
              <a:latin typeface="Verdana" panose="020B0604030504040204" pitchFamily="34" charset="0"/>
              <a:ea typeface="Verdana" panose="020B0604030504040204" pitchFamily="34" charset="0"/>
            </a:endParaRPr>
          </a:p>
          <a:p>
            <a:pPr marL="514350" indent="-514350">
              <a:lnSpc>
                <a:spcPct val="200000"/>
              </a:lnSpc>
              <a:spcBef>
                <a:spcPts val="0"/>
              </a:spcBef>
              <a:buFont typeface="+mj-lt"/>
              <a:buAutoNum type="arabicPeriod"/>
            </a:pPr>
            <a:r>
              <a:rPr lang="en-US" sz="1400" dirty="0">
                <a:latin typeface="Verdana" panose="020B0604030504040204" pitchFamily="34" charset="0"/>
                <a:ea typeface="Verdana" panose="020B0604030504040204" pitchFamily="34" charset="0"/>
              </a:rPr>
              <a:t>Ontology is a formal representation of a body of knowledge within a given domain, it usually consist of a set of classes with relations that operate between them.  In Geneweaver, the classes are relevant terms from Diseases, Biological Processes, Molecular Functions, Cellular Components, among others. </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330C6C6A-9868-4210-944F-88528FE2164E}"/>
              </a:ext>
            </a:extLst>
          </p:cNvPr>
          <p:cNvSpPr txBox="1">
            <a:spLocks/>
          </p:cNvSpPr>
          <p:nvPr/>
        </p:nvSpPr>
        <p:spPr>
          <a:xfrm>
            <a:off x="2870060" y="376999"/>
            <a:ext cx="8590328"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Definition of Terms</a:t>
            </a:r>
          </a:p>
        </p:txBody>
      </p:sp>
    </p:spTree>
    <p:extLst>
      <p:ext uri="{BB962C8B-B14F-4D97-AF65-F5344CB8AC3E}">
        <p14:creationId xmlns:p14="http://schemas.microsoft.com/office/powerpoint/2010/main" val="1294663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DB1566-7DC2-45C9-B24D-8B180E2158EA}"/>
              </a:ext>
            </a:extLst>
          </p:cNvPr>
          <p:cNvSpPr txBox="1">
            <a:spLocks/>
          </p:cNvSpPr>
          <p:nvPr/>
        </p:nvSpPr>
        <p:spPr>
          <a:xfrm>
            <a:off x="3440883" y="3873181"/>
            <a:ext cx="6283355" cy="10183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800" b="1" dirty="0">
                <a:solidFill>
                  <a:srgbClr val="1E482A"/>
                </a:solidFill>
                <a:latin typeface="Verdana" panose="020B0604030504040204" pitchFamily="34" charset="0"/>
                <a:ea typeface="Verdana" panose="020B0604030504040204" pitchFamily="34" charset="0"/>
              </a:rPr>
              <a:t>THANK YOU!!!</a:t>
            </a:r>
          </a:p>
        </p:txBody>
      </p:sp>
      <p:sp>
        <p:nvSpPr>
          <p:cNvPr id="5" name="Title 1">
            <a:extLst>
              <a:ext uri="{FF2B5EF4-FFF2-40B4-BE49-F238E27FC236}">
                <a16:creationId xmlns:a16="http://schemas.microsoft.com/office/drawing/2014/main" id="{D4759584-5ADD-44FE-A798-D2EFE382E2D9}"/>
              </a:ext>
            </a:extLst>
          </p:cNvPr>
          <p:cNvSpPr txBox="1">
            <a:spLocks/>
          </p:cNvSpPr>
          <p:nvPr/>
        </p:nvSpPr>
        <p:spPr>
          <a:xfrm>
            <a:off x="3440882" y="1466563"/>
            <a:ext cx="1785460" cy="2301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Wingdings" panose="05000000000000000000" pitchFamily="2" charset="2"/>
              <a:buChar char="v"/>
            </a:pPr>
            <a:r>
              <a:rPr lang="en-US" altLang="en-US" sz="1200" b="1" dirty="0">
                <a:solidFill>
                  <a:srgbClr val="1E482A"/>
                </a:solidFill>
                <a:latin typeface="Verdana" panose="020B0604030504040204" pitchFamily="34" charset="0"/>
                <a:ea typeface="Verdana" panose="020B0604030504040204" pitchFamily="34" charset="0"/>
              </a:rPr>
              <a:t>QUESTIONS</a:t>
            </a:r>
          </a:p>
        </p:txBody>
      </p:sp>
      <p:sp>
        <p:nvSpPr>
          <p:cNvPr id="6" name="Title 1">
            <a:extLst>
              <a:ext uri="{FF2B5EF4-FFF2-40B4-BE49-F238E27FC236}">
                <a16:creationId xmlns:a16="http://schemas.microsoft.com/office/drawing/2014/main" id="{D8B36DFB-1060-46A3-9C19-0331D5B7FA67}"/>
              </a:ext>
            </a:extLst>
          </p:cNvPr>
          <p:cNvSpPr txBox="1">
            <a:spLocks/>
          </p:cNvSpPr>
          <p:nvPr/>
        </p:nvSpPr>
        <p:spPr>
          <a:xfrm>
            <a:off x="3440882" y="2275773"/>
            <a:ext cx="6283355" cy="125599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rgbClr val="1E482A"/>
                </a:solidFill>
                <a:latin typeface="Verdana" panose="020B0604030504040204" pitchFamily="34" charset="0"/>
                <a:ea typeface="Verdana" panose="020B0604030504040204" pitchFamily="34" charset="0"/>
              </a:rPr>
              <a:t>All code available on GitHub</a:t>
            </a:r>
          </a:p>
          <a:p>
            <a:pPr algn="ctr"/>
            <a:r>
              <a:rPr lang="en-US" altLang="en-US" sz="2000" b="1" dirty="0">
                <a:solidFill>
                  <a:srgbClr val="1E482A"/>
                </a:solidFill>
                <a:latin typeface="Verdana" panose="020B0604030504040204" pitchFamily="34" charset="0"/>
                <a:ea typeface="Verdana" panose="020B0604030504040204" pitchFamily="34" charset="0"/>
              </a:rPr>
              <a:t>@ </a:t>
            </a:r>
          </a:p>
          <a:p>
            <a:pPr algn="ctr"/>
            <a:r>
              <a:rPr lang="en-US" altLang="en-US" sz="1200" b="1" dirty="0">
                <a:solidFill>
                  <a:srgbClr val="1E482A"/>
                </a:solidFill>
                <a:latin typeface="Verdana" panose="020B0604030504040204" pitchFamily="34" charset="0"/>
                <a:ea typeface="Verdana" panose="020B0604030504040204" pitchFamily="34" charset="0"/>
                <a:hlinkClick r:id="rId2"/>
              </a:rPr>
              <a:t>https://github.com/frimpz/geneweaver</a:t>
            </a:r>
            <a:endParaRPr lang="en-US" altLang="en-US" sz="1200" b="1" dirty="0">
              <a:solidFill>
                <a:srgbClr val="1E482A"/>
              </a:solidFill>
              <a:latin typeface="Verdana" panose="020B0604030504040204" pitchFamily="34" charset="0"/>
              <a:ea typeface="Verdana" panose="020B0604030504040204" pitchFamily="34" charset="0"/>
            </a:endParaRPr>
          </a:p>
          <a:p>
            <a:pPr algn="ctr"/>
            <a:endParaRPr lang="en-US" altLang="en-US" sz="1200" b="1" dirty="0">
              <a:solidFill>
                <a:srgbClr val="1E482A"/>
              </a:solidFill>
              <a:latin typeface="Verdana" panose="020B0604030504040204" pitchFamily="34" charset="0"/>
              <a:ea typeface="Verdana" panose="020B0604030504040204" pitchFamily="34" charset="0"/>
            </a:endParaRPr>
          </a:p>
          <a:p>
            <a:pPr algn="ctr"/>
            <a:r>
              <a:rPr lang="en-US" altLang="en-US" sz="1000" b="1" dirty="0">
                <a:solidFill>
                  <a:srgbClr val="1E482A"/>
                </a:solidFill>
                <a:latin typeface="Verdana" panose="020B0604030504040204" pitchFamily="34" charset="0"/>
                <a:ea typeface="Verdana" panose="020B0604030504040204" pitchFamily="34" charset="0"/>
              </a:rPr>
              <a:t>python </a:t>
            </a:r>
            <a:r>
              <a:rPr lang="en-US" altLang="en-US" sz="1000" b="1" dirty="0" err="1">
                <a:solidFill>
                  <a:srgbClr val="1E482A"/>
                </a:solidFill>
                <a:latin typeface="Verdana" panose="020B0604030504040204" pitchFamily="34" charset="0"/>
                <a:ea typeface="Verdana" panose="020B0604030504040204" pitchFamily="34" charset="0"/>
              </a:rPr>
              <a:t>pytorch</a:t>
            </a:r>
            <a:r>
              <a:rPr lang="en-US" altLang="en-US" sz="1000" b="1" dirty="0">
                <a:solidFill>
                  <a:srgbClr val="1E482A"/>
                </a:solidFill>
                <a:latin typeface="Verdana" panose="020B0604030504040204" pitchFamily="34" charset="0"/>
                <a:ea typeface="Verdana" panose="020B0604030504040204" pitchFamily="34" charset="0"/>
              </a:rPr>
              <a:t> </a:t>
            </a:r>
            <a:r>
              <a:rPr lang="en-US" altLang="en-US" sz="1000" b="1" dirty="0" err="1">
                <a:solidFill>
                  <a:srgbClr val="1E482A"/>
                </a:solidFill>
                <a:latin typeface="Verdana" panose="020B0604030504040204" pitchFamily="34" charset="0"/>
                <a:ea typeface="Verdana" panose="020B0604030504040204" pitchFamily="34" charset="0"/>
              </a:rPr>
              <a:t>postgresql</a:t>
            </a:r>
            <a:r>
              <a:rPr lang="en-US" altLang="en-US" sz="1000" b="1" dirty="0">
                <a:solidFill>
                  <a:srgbClr val="1E482A"/>
                </a:solidFill>
                <a:latin typeface="Verdana" panose="020B0604030504040204" pitchFamily="34" charset="0"/>
                <a:ea typeface="Verdana" panose="020B0604030504040204" pitchFamily="34" charset="0"/>
              </a:rPr>
              <a:t> </a:t>
            </a:r>
            <a:r>
              <a:rPr lang="en-US" altLang="en-US" sz="1000" b="1" dirty="0" err="1">
                <a:solidFill>
                  <a:srgbClr val="1E482A"/>
                </a:solidFill>
                <a:latin typeface="Verdana" panose="020B0604030504040204" pitchFamily="34" charset="0"/>
                <a:ea typeface="Verdana" panose="020B0604030504040204" pitchFamily="34" charset="0"/>
              </a:rPr>
              <a:t>sklearn</a:t>
            </a:r>
            <a:r>
              <a:rPr lang="en-US" altLang="en-US" sz="1000" b="1" dirty="0">
                <a:solidFill>
                  <a:srgbClr val="1E482A"/>
                </a:solidFill>
                <a:latin typeface="Verdana" panose="020B0604030504040204" pitchFamily="34" charset="0"/>
                <a:ea typeface="Verdana" panose="020B0604030504040204" pitchFamily="34" charset="0"/>
              </a:rPr>
              <a:t>  </a:t>
            </a:r>
          </a:p>
        </p:txBody>
      </p:sp>
      <p:sp>
        <p:nvSpPr>
          <p:cNvPr id="7" name="Title 1">
            <a:extLst>
              <a:ext uri="{FF2B5EF4-FFF2-40B4-BE49-F238E27FC236}">
                <a16:creationId xmlns:a16="http://schemas.microsoft.com/office/drawing/2014/main" id="{9D1D85F2-98D5-4738-9808-89138DB6AD77}"/>
              </a:ext>
            </a:extLst>
          </p:cNvPr>
          <p:cNvSpPr txBox="1">
            <a:spLocks/>
          </p:cNvSpPr>
          <p:nvPr/>
        </p:nvSpPr>
        <p:spPr>
          <a:xfrm>
            <a:off x="7770999" y="1466564"/>
            <a:ext cx="1953237" cy="2301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Wingdings" panose="05000000000000000000" pitchFamily="2" charset="2"/>
              <a:buChar char="v"/>
            </a:pPr>
            <a:r>
              <a:rPr lang="en-US" altLang="en-US" sz="1200" b="1" dirty="0">
                <a:solidFill>
                  <a:srgbClr val="1E482A"/>
                </a:solidFill>
                <a:latin typeface="Verdana" panose="020B0604030504040204" pitchFamily="34" charset="0"/>
                <a:ea typeface="Verdana" panose="020B0604030504040204" pitchFamily="34" charset="0"/>
              </a:rPr>
              <a:t>CONTRIBUTIONS</a:t>
            </a:r>
          </a:p>
        </p:txBody>
      </p:sp>
      <p:sp>
        <p:nvSpPr>
          <p:cNvPr id="8" name="Title 1">
            <a:extLst>
              <a:ext uri="{FF2B5EF4-FFF2-40B4-BE49-F238E27FC236}">
                <a16:creationId xmlns:a16="http://schemas.microsoft.com/office/drawing/2014/main" id="{FA1B5ECC-8FF8-4853-9E6D-36284CEB4921}"/>
              </a:ext>
            </a:extLst>
          </p:cNvPr>
          <p:cNvSpPr txBox="1">
            <a:spLocks/>
          </p:cNvSpPr>
          <p:nvPr/>
        </p:nvSpPr>
        <p:spPr>
          <a:xfrm>
            <a:off x="5531142" y="1466563"/>
            <a:ext cx="1785460" cy="2301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lgn="ctr">
              <a:buFont typeface="Wingdings" panose="05000000000000000000" pitchFamily="2" charset="2"/>
              <a:buChar char="v"/>
            </a:pPr>
            <a:r>
              <a:rPr lang="en-US" altLang="en-US" sz="1200" b="1" dirty="0">
                <a:solidFill>
                  <a:srgbClr val="1E482A"/>
                </a:solidFill>
                <a:latin typeface="Verdana" panose="020B0604030504040204" pitchFamily="34" charset="0"/>
                <a:ea typeface="Verdana" panose="020B0604030504040204" pitchFamily="34" charset="0"/>
              </a:rPr>
              <a:t>SUGGESTIONS</a:t>
            </a:r>
          </a:p>
        </p:txBody>
      </p:sp>
    </p:spTree>
    <p:extLst>
      <p:ext uri="{BB962C8B-B14F-4D97-AF65-F5344CB8AC3E}">
        <p14:creationId xmlns:p14="http://schemas.microsoft.com/office/powerpoint/2010/main" val="3513232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Node Information Aggregation</a:t>
            </a:r>
          </a:p>
        </p:txBody>
      </p:sp>
      <p:pic>
        <p:nvPicPr>
          <p:cNvPr id="6" name="Picture 5">
            <a:extLst>
              <a:ext uri="{FF2B5EF4-FFF2-40B4-BE49-F238E27FC236}">
                <a16:creationId xmlns:a16="http://schemas.microsoft.com/office/drawing/2014/main" id="{39EF4D50-75D3-41D6-8A94-666F3FB16CE0}"/>
              </a:ext>
            </a:extLst>
          </p:cNvPr>
          <p:cNvPicPr>
            <a:picLocks noChangeAspect="1"/>
          </p:cNvPicPr>
          <p:nvPr/>
        </p:nvPicPr>
        <p:blipFill>
          <a:blip r:embed="rId2"/>
          <a:stretch>
            <a:fillRect/>
          </a:stretch>
        </p:blipFill>
        <p:spPr>
          <a:xfrm>
            <a:off x="3870254" y="1805996"/>
            <a:ext cx="6431280" cy="3046630"/>
          </a:xfrm>
          <a:prstGeom prst="rect">
            <a:avLst/>
          </a:prstGeom>
        </p:spPr>
      </p:pic>
    </p:spTree>
    <p:extLst>
      <p:ext uri="{BB962C8B-B14F-4D97-AF65-F5344CB8AC3E}">
        <p14:creationId xmlns:p14="http://schemas.microsoft.com/office/powerpoint/2010/main" val="41317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Node Information Aggregation</a:t>
            </a:r>
          </a:p>
        </p:txBody>
      </p:sp>
      <p:pic>
        <p:nvPicPr>
          <p:cNvPr id="5" name="Picture 4" descr="Graphical user interface, application&#10;&#10;Description automatically generated">
            <a:extLst>
              <a:ext uri="{FF2B5EF4-FFF2-40B4-BE49-F238E27FC236}">
                <a16:creationId xmlns:a16="http://schemas.microsoft.com/office/drawing/2014/main" id="{F2FB543E-CD25-4B1A-94FA-CEFD41A62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11" y="3627329"/>
            <a:ext cx="7629525" cy="2638425"/>
          </a:xfrm>
          <a:prstGeom prst="rect">
            <a:avLst/>
          </a:prstGeom>
        </p:spPr>
      </p:pic>
      <p:pic>
        <p:nvPicPr>
          <p:cNvPr id="7" name="Picture 6" descr="Graphical user interface, application, icon&#10;&#10;Description automatically generated with medium confidence">
            <a:extLst>
              <a:ext uri="{FF2B5EF4-FFF2-40B4-BE49-F238E27FC236}">
                <a16:creationId xmlns:a16="http://schemas.microsoft.com/office/drawing/2014/main" id="{239F9E5A-80A6-4975-9463-0779B37BC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11" y="172720"/>
            <a:ext cx="7629525" cy="3057952"/>
          </a:xfrm>
          <a:prstGeom prst="rect">
            <a:avLst/>
          </a:prstGeom>
        </p:spPr>
      </p:pic>
    </p:spTree>
    <p:extLst>
      <p:ext uri="{BB962C8B-B14F-4D97-AF65-F5344CB8AC3E}">
        <p14:creationId xmlns:p14="http://schemas.microsoft.com/office/powerpoint/2010/main" val="1749734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Node Information Aggregation</a:t>
            </a:r>
          </a:p>
        </p:txBody>
      </p:sp>
      <p:pic>
        <p:nvPicPr>
          <p:cNvPr id="4" name="Picture 3" descr="Graphical user interface, application, Teams&#10;&#10;Description automatically generated">
            <a:extLst>
              <a:ext uri="{FF2B5EF4-FFF2-40B4-BE49-F238E27FC236}">
                <a16:creationId xmlns:a16="http://schemas.microsoft.com/office/drawing/2014/main" id="{3FFC4C59-4513-401E-A029-244C456E4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644" y="501597"/>
            <a:ext cx="7173326" cy="2429214"/>
          </a:xfrm>
          <a:prstGeom prst="rect">
            <a:avLst/>
          </a:prstGeom>
        </p:spPr>
      </p:pic>
      <p:pic>
        <p:nvPicPr>
          <p:cNvPr id="8" name="Picture 7" descr="Application&#10;&#10;Description automatically generated with low confidence">
            <a:extLst>
              <a:ext uri="{FF2B5EF4-FFF2-40B4-BE49-F238E27FC236}">
                <a16:creationId xmlns:a16="http://schemas.microsoft.com/office/drawing/2014/main" id="{3343E8B4-0A69-47AC-9D8C-FE6590DB9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982" y="2930811"/>
            <a:ext cx="7911210" cy="3477110"/>
          </a:xfrm>
          <a:prstGeom prst="rect">
            <a:avLst/>
          </a:prstGeom>
        </p:spPr>
      </p:pic>
    </p:spTree>
    <p:extLst>
      <p:ext uri="{BB962C8B-B14F-4D97-AF65-F5344CB8AC3E}">
        <p14:creationId xmlns:p14="http://schemas.microsoft.com/office/powerpoint/2010/main" val="1965741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Chart&#10;&#10;Description automatically generated">
            <a:extLst>
              <a:ext uri="{FF2B5EF4-FFF2-40B4-BE49-F238E27FC236}">
                <a16:creationId xmlns:a16="http://schemas.microsoft.com/office/drawing/2014/main" id="{F5F67F42-407F-44A8-AF1B-8D5691719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178" y="286274"/>
            <a:ext cx="4662293" cy="2969912"/>
          </a:xfrm>
          <a:prstGeom prst="rect">
            <a:avLst/>
          </a:prstGeom>
        </p:spPr>
      </p:pic>
      <p:pic>
        <p:nvPicPr>
          <p:cNvPr id="8" name="Picture 7" descr="A picture containing text, red, hand, colorful&#10;&#10;Description automatically generated">
            <a:extLst>
              <a:ext uri="{FF2B5EF4-FFF2-40B4-BE49-F238E27FC236}">
                <a16:creationId xmlns:a16="http://schemas.microsoft.com/office/drawing/2014/main" id="{593A30BF-9EDD-4BF5-B71A-64FCBB803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471" y="262681"/>
            <a:ext cx="4527148" cy="2969912"/>
          </a:xfrm>
          <a:prstGeom prst="rect">
            <a:avLst/>
          </a:prstGeom>
        </p:spPr>
      </p:pic>
      <p:pic>
        <p:nvPicPr>
          <p:cNvPr id="10" name="Picture 9" descr="A screenshot of a computer&#10;&#10;Description automatically generated with low confidence">
            <a:extLst>
              <a:ext uri="{FF2B5EF4-FFF2-40B4-BE49-F238E27FC236}">
                <a16:creationId xmlns:a16="http://schemas.microsoft.com/office/drawing/2014/main" id="{92C00A68-8E7D-4A55-A750-C688AA89E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471" y="3279779"/>
            <a:ext cx="4589823" cy="3578221"/>
          </a:xfrm>
          <a:prstGeom prst="rect">
            <a:avLst/>
          </a:prstGeom>
        </p:spPr>
      </p:pic>
      <p:pic>
        <p:nvPicPr>
          <p:cNvPr id="12" name="Picture 11" descr="A picture containing text, cabinet&#10;&#10;Description automatically generated">
            <a:extLst>
              <a:ext uri="{FF2B5EF4-FFF2-40B4-BE49-F238E27FC236}">
                <a16:creationId xmlns:a16="http://schemas.microsoft.com/office/drawing/2014/main" id="{1624A5F3-605E-448F-8FC2-AB0CEF238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950" y="3279779"/>
            <a:ext cx="4704521" cy="3484577"/>
          </a:xfrm>
          <a:prstGeom prst="rect">
            <a:avLst/>
          </a:prstGeom>
        </p:spPr>
      </p:pic>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Correlation matrix for feature embedding</a:t>
            </a:r>
          </a:p>
        </p:txBody>
      </p:sp>
    </p:spTree>
    <p:extLst>
      <p:ext uri="{BB962C8B-B14F-4D97-AF65-F5344CB8AC3E}">
        <p14:creationId xmlns:p14="http://schemas.microsoft.com/office/powerpoint/2010/main" val="1054118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Receiver Operating Characteristics Graphs</a:t>
            </a:r>
          </a:p>
        </p:txBody>
      </p:sp>
      <p:pic>
        <p:nvPicPr>
          <p:cNvPr id="4" name="Picture 3" descr="Chart&#10;&#10;Description automatically generated">
            <a:extLst>
              <a:ext uri="{FF2B5EF4-FFF2-40B4-BE49-F238E27FC236}">
                <a16:creationId xmlns:a16="http://schemas.microsoft.com/office/drawing/2014/main" id="{8C766A21-5402-4800-92DA-06DE3A43D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391" y="3545541"/>
            <a:ext cx="4928528" cy="3125682"/>
          </a:xfrm>
          <a:prstGeom prst="rect">
            <a:avLst/>
          </a:prstGeom>
        </p:spPr>
      </p:pic>
      <p:pic>
        <p:nvPicPr>
          <p:cNvPr id="8" name="Picture 7" descr="Chart&#10;&#10;Description automatically generated">
            <a:extLst>
              <a:ext uri="{FF2B5EF4-FFF2-40B4-BE49-F238E27FC236}">
                <a16:creationId xmlns:a16="http://schemas.microsoft.com/office/drawing/2014/main" id="{251B3F60-7B04-4883-B8A5-F1AEAA60C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391" y="272838"/>
            <a:ext cx="4928528" cy="3125682"/>
          </a:xfrm>
          <a:prstGeom prst="rect">
            <a:avLst/>
          </a:prstGeom>
        </p:spPr>
      </p:pic>
    </p:spTree>
    <p:extLst>
      <p:ext uri="{BB962C8B-B14F-4D97-AF65-F5344CB8AC3E}">
        <p14:creationId xmlns:p14="http://schemas.microsoft.com/office/powerpoint/2010/main" val="183902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Elbow Method For Optimal K</a:t>
            </a:r>
          </a:p>
        </p:txBody>
      </p:sp>
      <p:pic>
        <p:nvPicPr>
          <p:cNvPr id="5" name="Picture 4" descr="Chart, line chart&#10;&#10;Description automatically generated">
            <a:extLst>
              <a:ext uri="{FF2B5EF4-FFF2-40B4-BE49-F238E27FC236}">
                <a16:creationId xmlns:a16="http://schemas.microsoft.com/office/drawing/2014/main" id="{B24D6EE5-B70B-4686-BF25-990DA6C2B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37292"/>
            <a:ext cx="4716470" cy="3062225"/>
          </a:xfrm>
          <a:prstGeom prst="rect">
            <a:avLst/>
          </a:prstGeom>
        </p:spPr>
      </p:pic>
      <p:pic>
        <p:nvPicPr>
          <p:cNvPr id="10" name="Picture 9" descr="Chart, line chart&#10;&#10;Description automatically generated">
            <a:extLst>
              <a:ext uri="{FF2B5EF4-FFF2-40B4-BE49-F238E27FC236}">
                <a16:creationId xmlns:a16="http://schemas.microsoft.com/office/drawing/2014/main" id="{2E4A53B8-F65B-4869-8842-34252B349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62973"/>
            <a:ext cx="4716470" cy="3249897"/>
          </a:xfrm>
          <a:prstGeom prst="rect">
            <a:avLst/>
          </a:prstGeom>
        </p:spPr>
      </p:pic>
      <p:pic>
        <p:nvPicPr>
          <p:cNvPr id="16" name="Picture 15" descr="Chart, line chart&#10;&#10;Description automatically generated">
            <a:extLst>
              <a:ext uri="{FF2B5EF4-FFF2-40B4-BE49-F238E27FC236}">
                <a16:creationId xmlns:a16="http://schemas.microsoft.com/office/drawing/2014/main" id="{F663EB39-C64B-4090-9566-94814FA6F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470" y="3674420"/>
            <a:ext cx="4897952" cy="3138450"/>
          </a:xfrm>
          <a:prstGeom prst="rect">
            <a:avLst/>
          </a:prstGeom>
        </p:spPr>
      </p:pic>
      <p:pic>
        <p:nvPicPr>
          <p:cNvPr id="19" name="Picture 18" descr="Chart, line chart&#10;&#10;Description automatically generated">
            <a:extLst>
              <a:ext uri="{FF2B5EF4-FFF2-40B4-BE49-F238E27FC236}">
                <a16:creationId xmlns:a16="http://schemas.microsoft.com/office/drawing/2014/main" id="{544AA7A1-EED7-4F88-966B-275C4E0C8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471" y="437293"/>
            <a:ext cx="4897952" cy="3062224"/>
          </a:xfrm>
          <a:prstGeom prst="rect">
            <a:avLst/>
          </a:prstGeom>
        </p:spPr>
      </p:pic>
    </p:spTree>
    <p:extLst>
      <p:ext uri="{BB962C8B-B14F-4D97-AF65-F5344CB8AC3E}">
        <p14:creationId xmlns:p14="http://schemas.microsoft.com/office/powerpoint/2010/main" val="832276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9673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err="1">
                <a:solidFill>
                  <a:schemeClr val="bg1"/>
                </a:solidFill>
                <a:latin typeface="Calibri" charset="0"/>
                <a:ea typeface="Calibri" charset="0"/>
                <a:cs typeface="Calibri" charset="0"/>
              </a:rPr>
              <a:t>Intercluster</a:t>
            </a:r>
            <a:r>
              <a:rPr lang="en-US" altLang="en-US" sz="2000" b="1" dirty="0">
                <a:solidFill>
                  <a:schemeClr val="bg1"/>
                </a:solidFill>
                <a:latin typeface="Calibri" charset="0"/>
                <a:ea typeface="Calibri" charset="0"/>
                <a:cs typeface="Calibri" charset="0"/>
              </a:rPr>
              <a:t> Distance maps</a:t>
            </a:r>
          </a:p>
        </p:txBody>
      </p:sp>
      <p:pic>
        <p:nvPicPr>
          <p:cNvPr id="5" name="Picture 4" descr="Chart, bubble chart&#10;&#10;Description automatically generated">
            <a:extLst>
              <a:ext uri="{FF2B5EF4-FFF2-40B4-BE49-F238E27FC236}">
                <a16:creationId xmlns:a16="http://schemas.microsoft.com/office/drawing/2014/main" id="{6BBB1925-DC3A-4E9D-B64E-BF21C80D5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9" y="262681"/>
            <a:ext cx="4716471" cy="3017098"/>
          </a:xfrm>
          <a:prstGeom prst="rect">
            <a:avLst/>
          </a:prstGeom>
        </p:spPr>
      </p:pic>
      <p:pic>
        <p:nvPicPr>
          <p:cNvPr id="7" name="Picture 6" descr="Chart, bubble chart&#10;&#10;Description automatically generated">
            <a:extLst>
              <a:ext uri="{FF2B5EF4-FFF2-40B4-BE49-F238E27FC236}">
                <a16:creationId xmlns:a16="http://schemas.microsoft.com/office/drawing/2014/main" id="{7B0B702E-953E-4772-8E14-8D7ECF128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470" y="262681"/>
            <a:ext cx="4589824" cy="3017098"/>
          </a:xfrm>
          <a:prstGeom prst="rect">
            <a:avLst/>
          </a:prstGeom>
        </p:spPr>
      </p:pic>
      <p:pic>
        <p:nvPicPr>
          <p:cNvPr id="11" name="Picture 10" descr="Chart, bubble chart&#10;&#10;Description automatically generated">
            <a:extLst>
              <a:ext uri="{FF2B5EF4-FFF2-40B4-BE49-F238E27FC236}">
                <a16:creationId xmlns:a16="http://schemas.microsoft.com/office/drawing/2014/main" id="{D4905BD5-AB38-4D08-A5EF-1EA7C9433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9" y="3398520"/>
            <a:ext cx="4716472" cy="3361051"/>
          </a:xfrm>
          <a:prstGeom prst="rect">
            <a:avLst/>
          </a:prstGeom>
        </p:spPr>
      </p:pic>
      <p:pic>
        <p:nvPicPr>
          <p:cNvPr id="15" name="Picture 14" descr="Chart, bubble chart&#10;&#10;Description automatically generated">
            <a:extLst>
              <a:ext uri="{FF2B5EF4-FFF2-40B4-BE49-F238E27FC236}">
                <a16:creationId xmlns:a16="http://schemas.microsoft.com/office/drawing/2014/main" id="{1CFD01B9-3C76-4882-BCCF-8DA5BC383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471" y="3279779"/>
            <a:ext cx="4589825" cy="3469635"/>
          </a:xfrm>
          <a:prstGeom prst="rect">
            <a:avLst/>
          </a:prstGeom>
        </p:spPr>
      </p:pic>
    </p:spTree>
    <p:extLst>
      <p:ext uri="{BB962C8B-B14F-4D97-AF65-F5344CB8AC3E}">
        <p14:creationId xmlns:p14="http://schemas.microsoft.com/office/powerpoint/2010/main" val="1476428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DE9F698D-12A2-4C57-81CC-39A9561DE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769" y="226501"/>
            <a:ext cx="4342702" cy="3359791"/>
          </a:xfrm>
          <a:prstGeom prst="rect">
            <a:avLst/>
          </a:prstGeom>
        </p:spPr>
      </p:pic>
      <p:pic>
        <p:nvPicPr>
          <p:cNvPr id="9" name="Picture 8" descr="Diagram, schematic&#10;&#10;Description automatically generated with medium confidence">
            <a:extLst>
              <a:ext uri="{FF2B5EF4-FFF2-40B4-BE49-F238E27FC236}">
                <a16:creationId xmlns:a16="http://schemas.microsoft.com/office/drawing/2014/main" id="{43587E33-ECDE-48ED-A68F-F96736237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470" y="226500"/>
            <a:ext cx="4929929" cy="3359791"/>
          </a:xfrm>
          <a:prstGeom prst="rect">
            <a:avLst/>
          </a:prstGeom>
        </p:spPr>
      </p:pic>
      <p:pic>
        <p:nvPicPr>
          <p:cNvPr id="11" name="Picture 10" descr="Chart, scatter chart&#10;&#10;Description automatically generated">
            <a:extLst>
              <a:ext uri="{FF2B5EF4-FFF2-40B4-BE49-F238E27FC236}">
                <a16:creationId xmlns:a16="http://schemas.microsoft.com/office/drawing/2014/main" id="{68268B09-B620-469D-B438-2301C1B4C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769" y="3665988"/>
            <a:ext cx="4342702" cy="3192011"/>
          </a:xfrm>
          <a:prstGeom prst="rect">
            <a:avLst/>
          </a:prstGeom>
        </p:spPr>
      </p:pic>
      <p:pic>
        <p:nvPicPr>
          <p:cNvPr id="13" name="Picture 12" descr="Chart, scatter chart&#10;&#10;Description automatically generated">
            <a:extLst>
              <a:ext uri="{FF2B5EF4-FFF2-40B4-BE49-F238E27FC236}">
                <a16:creationId xmlns:a16="http://schemas.microsoft.com/office/drawing/2014/main" id="{1B9CFDAB-E751-4382-A2EB-73B522A8C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470" y="3665988"/>
            <a:ext cx="4929930" cy="3192012"/>
          </a:xfrm>
          <a:prstGeom prst="rect">
            <a:avLst/>
          </a:prstGeom>
        </p:spPr>
      </p:pic>
      <p:sp>
        <p:nvSpPr>
          <p:cNvPr id="14" name="Title 1">
            <a:extLst>
              <a:ext uri="{FF2B5EF4-FFF2-40B4-BE49-F238E27FC236}">
                <a16:creationId xmlns:a16="http://schemas.microsoft.com/office/drawing/2014/main" id="{53E9CE03-DC42-46C5-ADDD-9866A89E9274}"/>
              </a:ext>
            </a:extLst>
          </p:cNvPr>
          <p:cNvSpPr txBox="1">
            <a:spLocks/>
          </p:cNvSpPr>
          <p:nvPr/>
        </p:nvSpPr>
        <p:spPr>
          <a:xfrm rot="16200000">
            <a:off x="-2001659" y="2662012"/>
            <a:ext cx="6278879" cy="12901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EXPERIMENTS AND RESULTS</a:t>
            </a:r>
          </a:p>
          <a:p>
            <a:pPr algn="ctr"/>
            <a:r>
              <a:rPr lang="en-US" altLang="en-US" sz="4000" b="1" dirty="0">
                <a:solidFill>
                  <a:schemeClr val="bg1"/>
                </a:solidFill>
                <a:latin typeface="Calibri" charset="0"/>
                <a:ea typeface="Calibri" charset="0"/>
                <a:cs typeface="Calibri" charset="0"/>
              </a:rPr>
              <a:t>1</a:t>
            </a:r>
          </a:p>
        </p:txBody>
      </p:sp>
    </p:spTree>
    <p:extLst>
      <p:ext uri="{BB962C8B-B14F-4D97-AF65-F5344CB8AC3E}">
        <p14:creationId xmlns:p14="http://schemas.microsoft.com/office/powerpoint/2010/main" val="386187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Silhouette plots </a:t>
            </a:r>
          </a:p>
        </p:txBody>
      </p:sp>
      <p:pic>
        <p:nvPicPr>
          <p:cNvPr id="4" name="Picture 3" descr="Chart&#10;&#10;Description automatically generated">
            <a:extLst>
              <a:ext uri="{FF2B5EF4-FFF2-40B4-BE49-F238E27FC236}">
                <a16:creationId xmlns:a16="http://schemas.microsoft.com/office/drawing/2014/main" id="{DF492309-80CA-40E1-B9A8-A4AF2C4D4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89032"/>
            <a:ext cx="4897952" cy="3141590"/>
          </a:xfrm>
          <a:prstGeom prst="rect">
            <a:avLst/>
          </a:prstGeom>
        </p:spPr>
      </p:pic>
      <p:pic>
        <p:nvPicPr>
          <p:cNvPr id="8" name="Picture 7" descr="Chart&#10;&#10;Description automatically generated">
            <a:extLst>
              <a:ext uri="{FF2B5EF4-FFF2-40B4-BE49-F238E27FC236}">
                <a16:creationId xmlns:a16="http://schemas.microsoft.com/office/drawing/2014/main" id="{C481B08E-45ED-4083-BA8D-6A1AEA487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192" y="345205"/>
            <a:ext cx="4716470" cy="2711462"/>
          </a:xfrm>
          <a:prstGeom prst="rect">
            <a:avLst/>
          </a:prstGeom>
        </p:spPr>
      </p:pic>
      <p:pic>
        <p:nvPicPr>
          <p:cNvPr id="11" name="Picture 10" descr="Chart&#10;&#10;Description automatically generated">
            <a:extLst>
              <a:ext uri="{FF2B5EF4-FFF2-40B4-BE49-F238E27FC236}">
                <a16:creationId xmlns:a16="http://schemas.microsoft.com/office/drawing/2014/main" id="{6B921E5F-CC73-4791-A8CF-5B6F09997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92" y="3289033"/>
            <a:ext cx="4716470" cy="3141590"/>
          </a:xfrm>
          <a:prstGeom prst="rect">
            <a:avLst/>
          </a:prstGeom>
        </p:spPr>
      </p:pic>
      <p:pic>
        <p:nvPicPr>
          <p:cNvPr id="14" name="Picture 13" descr="Chart, bar chart&#10;&#10;Description automatically generated">
            <a:extLst>
              <a:ext uri="{FF2B5EF4-FFF2-40B4-BE49-F238E27FC236}">
                <a16:creationId xmlns:a16="http://schemas.microsoft.com/office/drawing/2014/main" id="{A0046E1C-D528-4713-AFA3-FFCD84D48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345205"/>
            <a:ext cx="4897952" cy="2711462"/>
          </a:xfrm>
          <a:prstGeom prst="rect">
            <a:avLst/>
          </a:prstGeom>
        </p:spPr>
      </p:pic>
    </p:spTree>
    <p:extLst>
      <p:ext uri="{BB962C8B-B14F-4D97-AF65-F5344CB8AC3E}">
        <p14:creationId xmlns:p14="http://schemas.microsoft.com/office/powerpoint/2010/main" val="47004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INTRODUCTION</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35207" y="1478280"/>
            <a:ext cx="8525179" cy="50833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Interpreting functional genomic data usually correlates gene and protein expression with phenotype. </a:t>
            </a:r>
          </a:p>
          <a:p>
            <a:pPr marL="0" indent="0">
              <a:lnSpc>
                <a:spcPct val="150000"/>
              </a:lnSpc>
              <a:spcBef>
                <a:spcPts val="0"/>
              </a:spcBef>
              <a:buNone/>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Geneweaver provides several analysis tools to infer relationships between genes and phenotypes.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available tools infer relationships based solely on set memberships. As a result, they only use one class of feature for each analysis run.</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These methods based on </a:t>
            </a:r>
            <a:r>
              <a:rPr lang="en-US" altLang="en-US" sz="1400" dirty="0">
                <a:latin typeface="Verdana" panose="020B0604030504040204" pitchFamily="34" charset="0"/>
                <a:ea typeface="Verdana" panose="020B0604030504040204" pitchFamily="34" charset="0"/>
              </a:rPr>
              <a:t>direct gene inclusion/set memberships</a:t>
            </a:r>
            <a:r>
              <a:rPr lang="en-US" sz="1400" dirty="0">
                <a:latin typeface="Verdana" panose="020B0604030504040204" pitchFamily="34" charset="0"/>
                <a:ea typeface="Verdana" panose="020B0604030504040204" pitchFamily="34" charset="0"/>
              </a:rPr>
              <a:t> of genes with phenotype provide reasonable correlations, however, they fail to capture several biological phenomena which may be spread across multiple features.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propose an approach that combines the network structure of aggregated features to capture knowledge about genes and their correlation with phenotype.</a:t>
            </a:r>
            <a:endParaRPr lang="en-US" sz="1400" b="0" i="0" dirty="0">
              <a:effectLst/>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E0D250CB-0EA5-487A-9DBB-540A1F353628}"/>
              </a:ext>
            </a:extLst>
          </p:cNvPr>
          <p:cNvSpPr txBox="1">
            <a:spLocks/>
          </p:cNvSpPr>
          <p:nvPr/>
        </p:nvSpPr>
        <p:spPr>
          <a:xfrm>
            <a:off x="2935208" y="374766"/>
            <a:ext cx="8525180"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Problem Statement</a:t>
            </a:r>
          </a:p>
        </p:txBody>
      </p:sp>
    </p:spTree>
    <p:extLst>
      <p:ext uri="{BB962C8B-B14F-4D97-AF65-F5344CB8AC3E}">
        <p14:creationId xmlns:p14="http://schemas.microsoft.com/office/powerpoint/2010/main" val="2766899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ANOVA</a:t>
            </a:r>
          </a:p>
        </p:txBody>
      </p:sp>
      <p:pic>
        <p:nvPicPr>
          <p:cNvPr id="5" name="Picture 4">
            <a:extLst>
              <a:ext uri="{FF2B5EF4-FFF2-40B4-BE49-F238E27FC236}">
                <a16:creationId xmlns:a16="http://schemas.microsoft.com/office/drawing/2014/main" id="{A905B1BF-68E8-43B8-8D17-6BD081A62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203" y="357632"/>
            <a:ext cx="6652469" cy="808437"/>
          </a:xfrm>
          <a:prstGeom prst="rect">
            <a:avLst/>
          </a:prstGeom>
        </p:spPr>
      </p:pic>
      <p:pic>
        <p:nvPicPr>
          <p:cNvPr id="7" name="Picture 6" descr="Text&#10;&#10;Description automatically generated">
            <a:extLst>
              <a:ext uri="{FF2B5EF4-FFF2-40B4-BE49-F238E27FC236}">
                <a16:creationId xmlns:a16="http://schemas.microsoft.com/office/drawing/2014/main" id="{6CFAEAB7-1741-44D2-A312-075F15BB0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18" y="954382"/>
            <a:ext cx="5680904" cy="5864886"/>
          </a:xfrm>
          <a:prstGeom prst="rect">
            <a:avLst/>
          </a:prstGeom>
        </p:spPr>
      </p:pic>
    </p:spTree>
    <p:extLst>
      <p:ext uri="{BB962C8B-B14F-4D97-AF65-F5344CB8AC3E}">
        <p14:creationId xmlns:p14="http://schemas.microsoft.com/office/powerpoint/2010/main" val="3949407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ANOVA</a:t>
            </a:r>
          </a:p>
        </p:txBody>
      </p:sp>
      <p:pic>
        <p:nvPicPr>
          <p:cNvPr id="4" name="Picture 3" descr="Text&#10;&#10;Description automatically generated">
            <a:extLst>
              <a:ext uri="{FF2B5EF4-FFF2-40B4-BE49-F238E27FC236}">
                <a16:creationId xmlns:a16="http://schemas.microsoft.com/office/drawing/2014/main" id="{DDD4EE4C-117E-42A3-8421-71AC3DEA9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7" y="0"/>
            <a:ext cx="6066799" cy="6858000"/>
          </a:xfrm>
          <a:prstGeom prst="rect">
            <a:avLst/>
          </a:prstGeom>
        </p:spPr>
      </p:pic>
    </p:spTree>
    <p:extLst>
      <p:ext uri="{BB962C8B-B14F-4D97-AF65-F5344CB8AC3E}">
        <p14:creationId xmlns:p14="http://schemas.microsoft.com/office/powerpoint/2010/main" val="88682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ANOVA</a:t>
            </a:r>
          </a:p>
        </p:txBody>
      </p:sp>
      <p:pic>
        <p:nvPicPr>
          <p:cNvPr id="5" name="Picture 4" descr="Text&#10;&#10;Description automatically generated">
            <a:extLst>
              <a:ext uri="{FF2B5EF4-FFF2-40B4-BE49-F238E27FC236}">
                <a16:creationId xmlns:a16="http://schemas.microsoft.com/office/drawing/2014/main" id="{4F0A6E2A-5BEB-4F59-BAAD-C8499BB8D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724" y="0"/>
            <a:ext cx="6758551" cy="6858000"/>
          </a:xfrm>
          <a:prstGeom prst="rect">
            <a:avLst/>
          </a:prstGeom>
        </p:spPr>
      </p:pic>
    </p:spTree>
    <p:extLst>
      <p:ext uri="{BB962C8B-B14F-4D97-AF65-F5344CB8AC3E}">
        <p14:creationId xmlns:p14="http://schemas.microsoft.com/office/powerpoint/2010/main" val="2207780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ANOVA</a:t>
            </a:r>
          </a:p>
        </p:txBody>
      </p:sp>
      <p:pic>
        <p:nvPicPr>
          <p:cNvPr id="4" name="Picture 3" descr="A picture containing chart&#10;&#10;Description automatically generated">
            <a:extLst>
              <a:ext uri="{FF2B5EF4-FFF2-40B4-BE49-F238E27FC236}">
                <a16:creationId xmlns:a16="http://schemas.microsoft.com/office/drawing/2014/main" id="{B2BE5F9B-63E8-43D2-B589-6EE3EE263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603" y="0"/>
            <a:ext cx="6612793" cy="6858000"/>
          </a:xfrm>
          <a:prstGeom prst="rect">
            <a:avLst/>
          </a:prstGeom>
        </p:spPr>
      </p:pic>
    </p:spTree>
    <p:extLst>
      <p:ext uri="{BB962C8B-B14F-4D97-AF65-F5344CB8AC3E}">
        <p14:creationId xmlns:p14="http://schemas.microsoft.com/office/powerpoint/2010/main" val="134280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A6C8-28FD-43E3-927D-E56AA387300D}"/>
              </a:ext>
            </a:extLst>
          </p:cNvPr>
          <p:cNvSpPr txBox="1">
            <a:spLocks/>
          </p:cNvSpPr>
          <p:nvPr/>
        </p:nvSpPr>
        <p:spPr>
          <a:xfrm rot="16200000">
            <a:off x="-1351575" y="2650852"/>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sp>
        <p:nvSpPr>
          <p:cNvPr id="13" name="Title 1">
            <a:extLst>
              <a:ext uri="{FF2B5EF4-FFF2-40B4-BE49-F238E27FC236}">
                <a16:creationId xmlns:a16="http://schemas.microsoft.com/office/drawing/2014/main" id="{49E96B65-A126-4FDC-B527-47A29C517EC9}"/>
              </a:ext>
            </a:extLst>
          </p:cNvPr>
          <p:cNvSpPr txBox="1">
            <a:spLocks/>
          </p:cNvSpPr>
          <p:nvPr/>
        </p:nvSpPr>
        <p:spPr>
          <a:xfrm rot="16200000">
            <a:off x="-1114497" y="2893202"/>
            <a:ext cx="4737542" cy="326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dirty="0">
                <a:solidFill>
                  <a:schemeClr val="bg1"/>
                </a:solidFill>
                <a:latin typeface="Calibri" charset="0"/>
                <a:ea typeface="Calibri" charset="0"/>
                <a:cs typeface="Calibri" charset="0"/>
              </a:rPr>
              <a:t>ANOVA</a:t>
            </a:r>
          </a:p>
        </p:txBody>
      </p:sp>
      <p:pic>
        <p:nvPicPr>
          <p:cNvPr id="4" name="Picture 3" descr="Text&#10;&#10;Description automatically generated">
            <a:extLst>
              <a:ext uri="{FF2B5EF4-FFF2-40B4-BE49-F238E27FC236}">
                <a16:creationId xmlns:a16="http://schemas.microsoft.com/office/drawing/2014/main" id="{131AB3D3-EEE1-41EB-A697-B407C36F8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85" y="92279"/>
            <a:ext cx="7466203" cy="6702804"/>
          </a:xfrm>
          <a:prstGeom prst="rect">
            <a:avLst/>
          </a:prstGeom>
        </p:spPr>
      </p:pic>
    </p:spTree>
    <p:extLst>
      <p:ext uri="{BB962C8B-B14F-4D97-AF65-F5344CB8AC3E}">
        <p14:creationId xmlns:p14="http://schemas.microsoft.com/office/powerpoint/2010/main" val="985647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6" name="Picture 5" descr="Diagram, table&#10;&#10;Description automatically generated">
            <a:extLst>
              <a:ext uri="{FF2B5EF4-FFF2-40B4-BE49-F238E27FC236}">
                <a16:creationId xmlns:a16="http://schemas.microsoft.com/office/drawing/2014/main" id="{0E164170-CEC6-4D18-B7CF-6D2754798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201336"/>
            <a:ext cx="5299364" cy="6459523"/>
          </a:xfrm>
          <a:prstGeom prst="rect">
            <a:avLst/>
          </a:prstGeom>
        </p:spPr>
      </p:pic>
    </p:spTree>
    <p:extLst>
      <p:ext uri="{BB962C8B-B14F-4D97-AF65-F5344CB8AC3E}">
        <p14:creationId xmlns:p14="http://schemas.microsoft.com/office/powerpoint/2010/main" val="3287670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Chart, line chart&#10;&#10;Description automatically generated">
            <a:extLst>
              <a:ext uri="{FF2B5EF4-FFF2-40B4-BE49-F238E27FC236}">
                <a16:creationId xmlns:a16="http://schemas.microsoft.com/office/drawing/2014/main" id="{A9C2E351-7EA1-469F-8459-10AB340CD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176169"/>
            <a:ext cx="5299364" cy="6484690"/>
          </a:xfrm>
          <a:prstGeom prst="rect">
            <a:avLst/>
          </a:prstGeom>
        </p:spPr>
      </p:pic>
    </p:spTree>
    <p:extLst>
      <p:ext uri="{BB962C8B-B14F-4D97-AF65-F5344CB8AC3E}">
        <p14:creationId xmlns:p14="http://schemas.microsoft.com/office/powerpoint/2010/main" val="335616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Chart, line chart&#10;&#10;Description automatically generated">
            <a:extLst>
              <a:ext uri="{FF2B5EF4-FFF2-40B4-BE49-F238E27FC236}">
                <a16:creationId xmlns:a16="http://schemas.microsoft.com/office/drawing/2014/main" id="{7F843B89-886D-4E6C-85B2-EFD3C0E9F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192947"/>
            <a:ext cx="5299364" cy="6568580"/>
          </a:xfrm>
          <a:prstGeom prst="rect">
            <a:avLst/>
          </a:prstGeom>
        </p:spPr>
      </p:pic>
    </p:spTree>
    <p:extLst>
      <p:ext uri="{BB962C8B-B14F-4D97-AF65-F5344CB8AC3E}">
        <p14:creationId xmlns:p14="http://schemas.microsoft.com/office/powerpoint/2010/main" val="3743645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Chart&#10;&#10;Description automatically generated">
            <a:extLst>
              <a:ext uri="{FF2B5EF4-FFF2-40B4-BE49-F238E27FC236}">
                <a16:creationId xmlns:a16="http://schemas.microsoft.com/office/drawing/2014/main" id="{43421D5F-3326-483E-8C4D-D7AA03D2F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184558"/>
            <a:ext cx="5299364" cy="6593747"/>
          </a:xfrm>
          <a:prstGeom prst="rect">
            <a:avLst/>
          </a:prstGeom>
        </p:spPr>
      </p:pic>
    </p:spTree>
    <p:extLst>
      <p:ext uri="{BB962C8B-B14F-4D97-AF65-F5344CB8AC3E}">
        <p14:creationId xmlns:p14="http://schemas.microsoft.com/office/powerpoint/2010/main" val="3638886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Chart&#10;&#10;Description automatically generated">
            <a:extLst>
              <a:ext uri="{FF2B5EF4-FFF2-40B4-BE49-F238E27FC236}">
                <a16:creationId xmlns:a16="http://schemas.microsoft.com/office/drawing/2014/main" id="{158D1C57-3AAA-4823-892E-312F40B30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p:spPr>
      </p:pic>
    </p:spTree>
    <p:extLst>
      <p:ext uri="{BB962C8B-B14F-4D97-AF65-F5344CB8AC3E}">
        <p14:creationId xmlns:p14="http://schemas.microsoft.com/office/powerpoint/2010/main" val="3658696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INTRODUCTION</a:t>
            </a:r>
          </a:p>
        </p:txBody>
      </p:sp>
      <p:sp>
        <p:nvSpPr>
          <p:cNvPr id="9" name="Title 1">
            <a:extLst>
              <a:ext uri="{FF2B5EF4-FFF2-40B4-BE49-F238E27FC236}">
                <a16:creationId xmlns:a16="http://schemas.microsoft.com/office/drawing/2014/main" id="{E32EF52D-56D2-4A62-B703-8E0379134BA1}"/>
              </a:ext>
            </a:extLst>
          </p:cNvPr>
          <p:cNvSpPr txBox="1">
            <a:spLocks/>
          </p:cNvSpPr>
          <p:nvPr/>
        </p:nvSpPr>
        <p:spPr>
          <a:xfrm>
            <a:off x="3043744" y="3850547"/>
            <a:ext cx="8500533" cy="266070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cs typeface="+mn-cs"/>
            </a:endParaRPr>
          </a:p>
          <a:p>
            <a:pPr marL="285750" indent="-285750">
              <a:lnSpc>
                <a:spcPct val="150000"/>
              </a:lnSpc>
              <a:buFont typeface="Wingdings" panose="05000000000000000000" pitchFamily="2" charset="2"/>
              <a:buChar char="Ø"/>
            </a:pPr>
            <a:r>
              <a:rPr lang="en-US" sz="1400" dirty="0">
                <a:latin typeface="Verdana" panose="020B0604030504040204" pitchFamily="34" charset="0"/>
                <a:ea typeface="Verdana" panose="020B0604030504040204" pitchFamily="34" charset="0"/>
              </a:rPr>
              <a:t>With the Jaccard similarity tool, a sample is drawn for a class of features.</a:t>
            </a: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can find the similarity/dissimilarity between for that feature class.</a:t>
            </a: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p-value of the score is computed, to determine if the score is significant.</a:t>
            </a: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r>
              <a:rPr lang="en-US" sz="1400" dirty="0">
                <a:latin typeface="Verdana" panose="020B0604030504040204" pitchFamily="34" charset="0"/>
                <a:ea typeface="Verdana" panose="020B0604030504040204" pitchFamily="34" charset="0"/>
              </a:rPr>
              <a:t>We are limited to only one feature class at any given time.</a:t>
            </a: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cs typeface="+mn-cs"/>
            </a:endParaRPr>
          </a:p>
          <a:p>
            <a:pPr marL="285750" indent="-285750">
              <a:lnSpc>
                <a:spcPct val="150000"/>
              </a:lnSpc>
              <a:buFont typeface="Arial" panose="020B0604020202020204" pitchFamily="34" charset="0"/>
              <a:buChar char="•"/>
            </a:pPr>
            <a:endParaRPr lang="en-US" altLang="en-US" sz="1400" dirty="0">
              <a:latin typeface="Verdana" panose="020B0604030504040204" pitchFamily="34" charset="0"/>
              <a:ea typeface="Verdana" panose="020B0604030504040204" pitchFamily="34" charset="0"/>
              <a:cs typeface="+mn-cs"/>
            </a:endParaRPr>
          </a:p>
        </p:txBody>
      </p:sp>
      <p:sp>
        <p:nvSpPr>
          <p:cNvPr id="10" name="Title 1">
            <a:extLst>
              <a:ext uri="{FF2B5EF4-FFF2-40B4-BE49-F238E27FC236}">
                <a16:creationId xmlns:a16="http://schemas.microsoft.com/office/drawing/2014/main" id="{7E47FA1E-DF80-4CCC-8752-8492A369B917}"/>
              </a:ext>
            </a:extLst>
          </p:cNvPr>
          <p:cNvSpPr txBox="1">
            <a:spLocks/>
          </p:cNvSpPr>
          <p:nvPr/>
        </p:nvSpPr>
        <p:spPr>
          <a:xfrm>
            <a:off x="2878666" y="184011"/>
            <a:ext cx="8500533"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Problem Statement</a:t>
            </a:r>
          </a:p>
        </p:txBody>
      </p:sp>
      <p:pic>
        <p:nvPicPr>
          <p:cNvPr id="4" name="Picture 3">
            <a:extLst>
              <a:ext uri="{FF2B5EF4-FFF2-40B4-BE49-F238E27FC236}">
                <a16:creationId xmlns:a16="http://schemas.microsoft.com/office/drawing/2014/main" id="{FE3F992E-03FE-405E-A440-2056ECD5616A}"/>
              </a:ext>
            </a:extLst>
          </p:cNvPr>
          <p:cNvPicPr>
            <a:picLocks noChangeAspect="1"/>
          </p:cNvPicPr>
          <p:nvPr/>
        </p:nvPicPr>
        <p:blipFill>
          <a:blip r:embed="rId2"/>
          <a:stretch>
            <a:fillRect/>
          </a:stretch>
        </p:blipFill>
        <p:spPr>
          <a:xfrm>
            <a:off x="3766607" y="1456834"/>
            <a:ext cx="6724650" cy="2143125"/>
          </a:xfrm>
          <a:prstGeom prst="rect">
            <a:avLst/>
          </a:prstGeom>
        </p:spPr>
      </p:pic>
    </p:spTree>
    <p:extLst>
      <p:ext uri="{BB962C8B-B14F-4D97-AF65-F5344CB8AC3E}">
        <p14:creationId xmlns:p14="http://schemas.microsoft.com/office/powerpoint/2010/main" val="3850204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Text&#10;&#10;Description automatically generated">
            <a:extLst>
              <a:ext uri="{FF2B5EF4-FFF2-40B4-BE49-F238E27FC236}">
                <a16:creationId xmlns:a16="http://schemas.microsoft.com/office/drawing/2014/main" id="{17185A7D-4C1A-4899-A348-E3B89C91A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p:spPr>
      </p:pic>
    </p:spTree>
    <p:extLst>
      <p:ext uri="{BB962C8B-B14F-4D97-AF65-F5344CB8AC3E}">
        <p14:creationId xmlns:p14="http://schemas.microsoft.com/office/powerpoint/2010/main" val="1936680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Text, letter&#10;&#10;Description automatically generated">
            <a:extLst>
              <a:ext uri="{FF2B5EF4-FFF2-40B4-BE49-F238E27FC236}">
                <a16:creationId xmlns:a16="http://schemas.microsoft.com/office/drawing/2014/main" id="{2D0FF83A-DDD2-4FF5-B52F-FAF9EC9A9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p:spPr>
      </p:pic>
    </p:spTree>
    <p:extLst>
      <p:ext uri="{BB962C8B-B14F-4D97-AF65-F5344CB8AC3E}">
        <p14:creationId xmlns:p14="http://schemas.microsoft.com/office/powerpoint/2010/main" val="1840384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Table&#10;&#10;Description automatically generated">
            <a:extLst>
              <a:ext uri="{FF2B5EF4-FFF2-40B4-BE49-F238E27FC236}">
                <a16:creationId xmlns:a16="http://schemas.microsoft.com/office/drawing/2014/main" id="{7C327750-8EC8-4C7D-BC27-F03574ECE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209725"/>
            <a:ext cx="5299364" cy="6526636"/>
          </a:xfrm>
          <a:prstGeom prst="rect">
            <a:avLst/>
          </a:prstGeom>
        </p:spPr>
      </p:pic>
    </p:spTree>
    <p:extLst>
      <p:ext uri="{BB962C8B-B14F-4D97-AF65-F5344CB8AC3E}">
        <p14:creationId xmlns:p14="http://schemas.microsoft.com/office/powerpoint/2010/main" val="256932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Table&#10;&#10;Description automatically generated">
            <a:extLst>
              <a:ext uri="{FF2B5EF4-FFF2-40B4-BE49-F238E27FC236}">
                <a16:creationId xmlns:a16="http://schemas.microsoft.com/office/drawing/2014/main" id="{DDB5BFED-BCA3-470C-9933-DF6532ECC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159391"/>
            <a:ext cx="5299364" cy="6568580"/>
          </a:xfrm>
          <a:prstGeom prst="rect">
            <a:avLst/>
          </a:prstGeom>
        </p:spPr>
      </p:pic>
    </p:spTree>
    <p:extLst>
      <p:ext uri="{BB962C8B-B14F-4D97-AF65-F5344CB8AC3E}">
        <p14:creationId xmlns:p14="http://schemas.microsoft.com/office/powerpoint/2010/main" val="192416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4" name="Picture 3" descr="Text&#10;&#10;Description automatically generated">
            <a:extLst>
              <a:ext uri="{FF2B5EF4-FFF2-40B4-BE49-F238E27FC236}">
                <a16:creationId xmlns:a16="http://schemas.microsoft.com/office/drawing/2014/main" id="{424D8AEF-A3CF-45D6-A00E-F41C0EC46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134224"/>
            <a:ext cx="5299364" cy="6644081"/>
          </a:xfrm>
          <a:prstGeom prst="rect">
            <a:avLst/>
          </a:prstGeom>
        </p:spPr>
      </p:pic>
    </p:spTree>
    <p:extLst>
      <p:ext uri="{BB962C8B-B14F-4D97-AF65-F5344CB8AC3E}">
        <p14:creationId xmlns:p14="http://schemas.microsoft.com/office/powerpoint/2010/main" val="607023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EXTRAS</a:t>
            </a:r>
          </a:p>
        </p:txBody>
      </p:sp>
      <p:pic>
        <p:nvPicPr>
          <p:cNvPr id="7" name="Picture 6">
            <a:extLst>
              <a:ext uri="{FF2B5EF4-FFF2-40B4-BE49-F238E27FC236}">
                <a16:creationId xmlns:a16="http://schemas.microsoft.com/office/drawing/2014/main" id="{66BDB8C0-9574-493E-905F-B6972E8DD63A}"/>
              </a:ext>
            </a:extLst>
          </p:cNvPr>
          <p:cNvPicPr>
            <a:picLocks noChangeAspect="1"/>
          </p:cNvPicPr>
          <p:nvPr/>
        </p:nvPicPr>
        <p:blipFill>
          <a:blip r:embed="rId2"/>
          <a:stretch>
            <a:fillRect/>
          </a:stretch>
        </p:blipFill>
        <p:spPr>
          <a:xfrm>
            <a:off x="2683605" y="497272"/>
            <a:ext cx="8588127" cy="5416967"/>
          </a:xfrm>
          <a:prstGeom prst="rect">
            <a:avLst/>
          </a:prstGeom>
        </p:spPr>
      </p:pic>
    </p:spTree>
    <p:extLst>
      <p:ext uri="{BB962C8B-B14F-4D97-AF65-F5344CB8AC3E}">
        <p14:creationId xmlns:p14="http://schemas.microsoft.com/office/powerpoint/2010/main" val="361119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926125" y="3059818"/>
            <a:ext cx="3992881"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INTRODUCTION</a:t>
            </a:r>
          </a:p>
        </p:txBody>
      </p:sp>
      <p:sp>
        <p:nvSpPr>
          <p:cNvPr id="9" name="Title 1">
            <a:extLst>
              <a:ext uri="{FF2B5EF4-FFF2-40B4-BE49-F238E27FC236}">
                <a16:creationId xmlns:a16="http://schemas.microsoft.com/office/drawing/2014/main" id="{E32EF52D-56D2-4A62-B703-8E0379134BA1}"/>
              </a:ext>
            </a:extLst>
          </p:cNvPr>
          <p:cNvSpPr txBox="1">
            <a:spLocks/>
          </p:cNvSpPr>
          <p:nvPr/>
        </p:nvSpPr>
        <p:spPr>
          <a:xfrm>
            <a:off x="8172029" y="2674981"/>
            <a:ext cx="3872341" cy="3776134"/>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cs typeface="+mn-cs"/>
            </a:endParaRPr>
          </a:p>
          <a:p>
            <a:pPr marL="285750" indent="-285750">
              <a:lnSpc>
                <a:spcPct val="150000"/>
              </a:lnSpc>
              <a:buFont typeface="Wingdings" panose="05000000000000000000" pitchFamily="2" charset="2"/>
              <a:buChar char="Ø"/>
            </a:pPr>
            <a:r>
              <a:rPr lang="en-US" sz="1400" dirty="0">
                <a:latin typeface="Verdana" panose="020B0604030504040204" pitchFamily="34" charset="0"/>
                <a:ea typeface="Verdana" panose="020B0604030504040204" pitchFamily="34" charset="0"/>
              </a:rPr>
              <a:t>How can we combine and make use of multiple relations for analysis?</a:t>
            </a: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r>
              <a:rPr lang="en-US" sz="1400" b="0" i="0" dirty="0">
                <a:effectLst/>
                <a:latin typeface="Verdana" panose="020B0604030504040204" pitchFamily="34" charset="0"/>
                <a:ea typeface="Verdana" panose="020B0604030504040204" pitchFamily="34" charset="0"/>
              </a:rPr>
              <a:t>Will a combination of multiple relations give different contextual information?</a:t>
            </a: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r>
              <a:rPr lang="en-US" sz="1400" b="0" i="0" dirty="0">
                <a:effectLst/>
                <a:latin typeface="Verdana" panose="020B0604030504040204" pitchFamily="34" charset="0"/>
                <a:ea typeface="Verdana" panose="020B0604030504040204" pitchFamily="34" charset="0"/>
              </a:rPr>
              <a:t>The proposed approach  is based on convolution neural networks.</a:t>
            </a: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cs typeface="+mn-cs"/>
            </a:endParaRPr>
          </a:p>
          <a:p>
            <a:pPr marL="285750" indent="-285750">
              <a:lnSpc>
                <a:spcPct val="150000"/>
              </a:lnSpc>
              <a:buFont typeface="Arial" panose="020B0604020202020204" pitchFamily="34" charset="0"/>
              <a:buChar char="•"/>
            </a:pPr>
            <a:endParaRPr lang="en-US" altLang="en-US" sz="1400" dirty="0">
              <a:latin typeface="Verdana" panose="020B0604030504040204" pitchFamily="34" charset="0"/>
              <a:ea typeface="Verdana" panose="020B0604030504040204" pitchFamily="34" charset="0"/>
              <a:cs typeface="+mn-cs"/>
            </a:endParaRPr>
          </a:p>
        </p:txBody>
      </p:sp>
      <p:pic>
        <p:nvPicPr>
          <p:cNvPr id="8" name="Picture 7" descr="Diagram&#10;&#10;Description automatically generated">
            <a:extLst>
              <a:ext uri="{FF2B5EF4-FFF2-40B4-BE49-F238E27FC236}">
                <a16:creationId xmlns:a16="http://schemas.microsoft.com/office/drawing/2014/main" id="{52DBECDC-E5FB-4A3D-B8AC-79965D192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935" y="1365308"/>
            <a:ext cx="5037666" cy="5085807"/>
          </a:xfrm>
          <a:prstGeom prst="rect">
            <a:avLst/>
          </a:prstGeom>
        </p:spPr>
      </p:pic>
      <p:sp>
        <p:nvSpPr>
          <p:cNvPr id="10" name="Title 1">
            <a:extLst>
              <a:ext uri="{FF2B5EF4-FFF2-40B4-BE49-F238E27FC236}">
                <a16:creationId xmlns:a16="http://schemas.microsoft.com/office/drawing/2014/main" id="{7E47FA1E-DF80-4CCC-8752-8492A369B917}"/>
              </a:ext>
            </a:extLst>
          </p:cNvPr>
          <p:cNvSpPr txBox="1">
            <a:spLocks/>
          </p:cNvSpPr>
          <p:nvPr/>
        </p:nvSpPr>
        <p:spPr>
          <a:xfrm>
            <a:off x="2878666" y="184011"/>
            <a:ext cx="8500533"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Problem Statement</a:t>
            </a:r>
          </a:p>
        </p:txBody>
      </p:sp>
      <p:sp>
        <p:nvSpPr>
          <p:cNvPr id="11" name="Title 1">
            <a:extLst>
              <a:ext uri="{FF2B5EF4-FFF2-40B4-BE49-F238E27FC236}">
                <a16:creationId xmlns:a16="http://schemas.microsoft.com/office/drawing/2014/main" id="{618D2028-2B1F-47CF-B1D1-A4D262013358}"/>
              </a:ext>
            </a:extLst>
          </p:cNvPr>
          <p:cNvSpPr txBox="1">
            <a:spLocks/>
          </p:cNvSpPr>
          <p:nvPr/>
        </p:nvSpPr>
        <p:spPr>
          <a:xfrm>
            <a:off x="8219279" y="2073847"/>
            <a:ext cx="3872341" cy="601134"/>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buFont typeface="Wingdings" panose="05000000000000000000" pitchFamily="2" charset="2"/>
              <a:buChar char="Ø"/>
            </a:pPr>
            <a:endParaRPr lang="en-US" altLang="en-US" sz="1400" dirty="0">
              <a:latin typeface="Verdana" panose="020B0604030504040204" pitchFamily="34" charset="0"/>
              <a:ea typeface="Verdana" panose="020B0604030504040204" pitchFamily="34" charset="0"/>
              <a:cs typeface="+mn-cs"/>
            </a:endParaRPr>
          </a:p>
          <a:p>
            <a:pPr algn="ctr"/>
            <a:r>
              <a:rPr lang="en-US" sz="1600" dirty="0">
                <a:solidFill>
                  <a:srgbClr val="FF0000"/>
                </a:solidFill>
                <a:latin typeface="Verdana" panose="020B0604030504040204" pitchFamily="34" charset="0"/>
                <a:ea typeface="Verdana" panose="020B0604030504040204" pitchFamily="34" charset="0"/>
              </a:rPr>
              <a:t>QUESTIONS</a:t>
            </a:r>
            <a:endParaRPr lang="en-US" sz="1400" dirty="0">
              <a:latin typeface="Verdana" panose="020B0604030504040204" pitchFamily="34" charset="0"/>
              <a:ea typeface="Verdana" panose="020B0604030504040204" pitchFamily="34" charset="0"/>
            </a:endParaRPr>
          </a:p>
          <a:p>
            <a:pPr marL="285750" indent="-285750">
              <a:lnSpc>
                <a:spcPct val="100000"/>
              </a:lnSpc>
              <a:buFont typeface="Wingdings" panose="05000000000000000000" pitchFamily="2" charset="2"/>
              <a:buChar char="Ø"/>
            </a:pPr>
            <a:endParaRPr lang="en-US" sz="1400" b="0" i="0" dirty="0">
              <a:effectLst/>
              <a:latin typeface="Verdana" panose="020B0604030504040204" pitchFamily="34" charset="0"/>
              <a:ea typeface="Verdana" panose="020B0604030504040204" pitchFamily="34" charset="0"/>
            </a:endParaRPr>
          </a:p>
          <a:p>
            <a:pPr>
              <a:lnSpc>
                <a:spcPct val="100000"/>
              </a:lnSpc>
            </a:pPr>
            <a:endParaRPr lang="en-US" sz="1400" b="0" i="0" dirty="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5342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INTRODUCTION</a:t>
            </a:r>
          </a:p>
          <a:p>
            <a:pPr algn="ctr"/>
            <a:endParaRPr lang="en-US" altLang="en-US" sz="4000" b="1" dirty="0">
              <a:solidFill>
                <a:schemeClr val="bg1"/>
              </a:solidFill>
              <a:latin typeface="Calibri" charset="0"/>
              <a:ea typeface="Calibri" charset="0"/>
              <a:cs typeface="Calibri" charset="0"/>
            </a:endParaRP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2935208" y="1653541"/>
            <a:ext cx="8525180" cy="46710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200000"/>
              </a:lnSpc>
              <a:spcBef>
                <a:spcPts val="0"/>
              </a:spcBef>
              <a:buFont typeface="+mj-lt"/>
              <a:buAutoNum type="arabicPeriod"/>
            </a:pPr>
            <a:r>
              <a:rPr lang="en-US" altLang="en-US" sz="1400" dirty="0">
                <a:latin typeface="Verdana" panose="020B0604030504040204" pitchFamily="34" charset="0"/>
                <a:ea typeface="Verdana" panose="020B0604030504040204" pitchFamily="34" charset="0"/>
              </a:rPr>
              <a:t>Do methods based on convolutional neural networks to identify similar gene sets produce significantly different results from methods based on direct gene inclusion using set memberships?</a:t>
            </a:r>
          </a:p>
          <a:p>
            <a:pPr marL="514350" indent="-514350">
              <a:lnSpc>
                <a:spcPct val="200000"/>
              </a:lnSpc>
              <a:spcBef>
                <a:spcPts val="0"/>
              </a:spcBef>
              <a:buFont typeface="+mj-lt"/>
              <a:buAutoNum type="arabicPeriod"/>
            </a:pPr>
            <a:endParaRPr lang="en-US" altLang="en-US" sz="1400" dirty="0">
              <a:latin typeface="Verdana" panose="020B0604030504040204" pitchFamily="34" charset="0"/>
              <a:ea typeface="Verdana" panose="020B0604030504040204" pitchFamily="34" charset="0"/>
            </a:endParaRPr>
          </a:p>
          <a:p>
            <a:pPr marL="514350" indent="-514350">
              <a:lnSpc>
                <a:spcPct val="200000"/>
              </a:lnSpc>
              <a:spcBef>
                <a:spcPts val="0"/>
              </a:spcBef>
              <a:buFont typeface="+mj-lt"/>
              <a:buAutoNum type="arabicPeriod"/>
            </a:pPr>
            <a:r>
              <a:rPr lang="en-US" altLang="en-US" sz="1400" dirty="0">
                <a:latin typeface="Verdana" panose="020B0604030504040204" pitchFamily="34" charset="0"/>
                <a:ea typeface="Verdana" panose="020B0604030504040204" pitchFamily="34" charset="0"/>
              </a:rPr>
              <a:t>Does a convolutional neural network mediated tool provide contextual benefit over the set membership tools? </a:t>
            </a:r>
          </a:p>
          <a:p>
            <a:pPr marL="514350" indent="-514350">
              <a:lnSpc>
                <a:spcPct val="200000"/>
              </a:lnSpc>
              <a:spcBef>
                <a:spcPts val="0"/>
              </a:spcBef>
              <a:buFont typeface="+mj-lt"/>
              <a:buAutoNum type="arabicPeriod"/>
            </a:pPr>
            <a:endParaRPr lang="en-US" altLang="en-US" sz="1400" dirty="0">
              <a:latin typeface="Verdana" panose="020B0604030504040204" pitchFamily="34" charset="0"/>
              <a:ea typeface="Verdana" panose="020B0604030504040204" pitchFamily="34" charset="0"/>
            </a:endParaRPr>
          </a:p>
          <a:p>
            <a:pPr marL="514350" indent="-514350">
              <a:lnSpc>
                <a:spcPct val="200000"/>
              </a:lnSpc>
              <a:spcBef>
                <a:spcPts val="0"/>
              </a:spcBef>
              <a:buFont typeface="+mj-lt"/>
              <a:buAutoNum type="arabicPeriod"/>
            </a:pPr>
            <a:r>
              <a:rPr lang="en-US" sz="1400" dirty="0">
                <a:latin typeface="Verdana" panose="020B0604030504040204" pitchFamily="34" charset="0"/>
                <a:ea typeface="Verdana" panose="020B0604030504040204" pitchFamily="34" charset="0"/>
              </a:rPr>
              <a:t>Are the results produced via a </a:t>
            </a:r>
            <a:r>
              <a:rPr lang="en-US" altLang="en-US" sz="1400" dirty="0">
                <a:latin typeface="Verdana" panose="020B0604030504040204" pitchFamily="34" charset="0"/>
                <a:ea typeface="Verdana" panose="020B0604030504040204" pitchFamily="34" charset="0"/>
              </a:rPr>
              <a:t>convolutional neural network </a:t>
            </a:r>
            <a:r>
              <a:rPr lang="en-US" sz="1400" dirty="0">
                <a:latin typeface="Verdana" panose="020B0604030504040204" pitchFamily="34" charset="0"/>
                <a:ea typeface="Verdana" panose="020B0604030504040204" pitchFamily="34" charset="0"/>
              </a:rPr>
              <a:t>mediated analysis based on an artifact of the data structure, or related to the </a:t>
            </a:r>
            <a:r>
              <a:rPr lang="en-US" sz="1400" dirty="0" err="1">
                <a:latin typeface="Verdana" panose="020B0604030504040204" pitchFamily="34" charset="0"/>
                <a:ea typeface="Verdana" panose="020B0604030504040204" pitchFamily="34" charset="0"/>
              </a:rPr>
              <a:t>genesets</a:t>
            </a:r>
            <a:r>
              <a:rPr lang="en-US" sz="1400" dirty="0">
                <a:latin typeface="Verdana" panose="020B0604030504040204" pitchFamily="34" charset="0"/>
                <a:ea typeface="Verdana" panose="020B0604030504040204" pitchFamily="34" charset="0"/>
              </a:rPr>
              <a:t>/phenotype under consideration?</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330C6C6A-9868-4210-944F-88528FE2164E}"/>
              </a:ext>
            </a:extLst>
          </p:cNvPr>
          <p:cNvSpPr txBox="1">
            <a:spLocks/>
          </p:cNvSpPr>
          <p:nvPr/>
        </p:nvSpPr>
        <p:spPr>
          <a:xfrm>
            <a:off x="2935208" y="503513"/>
            <a:ext cx="8525180"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Objectives</a:t>
            </a:r>
          </a:p>
        </p:txBody>
      </p:sp>
    </p:spTree>
    <p:extLst>
      <p:ext uri="{BB962C8B-B14F-4D97-AF65-F5344CB8AC3E}">
        <p14:creationId xmlns:p14="http://schemas.microsoft.com/office/powerpoint/2010/main" val="387124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53F7-D8FD-E742-A0AC-CD694ECCC7F9}"/>
              </a:ext>
            </a:extLst>
          </p:cNvPr>
          <p:cNvSpPr txBox="1">
            <a:spLocks/>
          </p:cNvSpPr>
          <p:nvPr/>
        </p:nvSpPr>
        <p:spPr>
          <a:xfrm rot="16200000">
            <a:off x="-1414806" y="3090297"/>
            <a:ext cx="4970243" cy="6774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bg1"/>
                </a:solidFill>
                <a:latin typeface="Calibri" charset="0"/>
                <a:ea typeface="Calibri" charset="0"/>
                <a:cs typeface="Calibri" charset="0"/>
              </a:rPr>
              <a:t>RELATED WORKS</a:t>
            </a:r>
          </a:p>
        </p:txBody>
      </p:sp>
      <p:sp>
        <p:nvSpPr>
          <p:cNvPr id="3" name="Content Placeholder 2">
            <a:extLst>
              <a:ext uri="{FF2B5EF4-FFF2-40B4-BE49-F238E27FC236}">
                <a16:creationId xmlns:a16="http://schemas.microsoft.com/office/drawing/2014/main" id="{5FA6A62E-DAC2-BF46-AFC2-9D2DBB9C9834}"/>
              </a:ext>
            </a:extLst>
          </p:cNvPr>
          <p:cNvSpPr txBox="1">
            <a:spLocks/>
          </p:cNvSpPr>
          <p:nvPr/>
        </p:nvSpPr>
        <p:spPr>
          <a:xfrm>
            <a:off x="3011408" y="1843038"/>
            <a:ext cx="8448980" cy="464019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Geneweaver is a repository of genes curated from multiple sources and a suite of several tools available for analyzing and exploring genes and set of genes.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The platform allows users to integrate diverse functional genomics data across species and address questions about the relationship among genes, set of genes and other biological functions. </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Application includes the prioritization of gene-disease associations from multiple evidence sources, the classification and comparison of biological functions based on biological substrates, and the identification of similar genes based on functions.</a:t>
            </a:r>
          </a:p>
          <a:p>
            <a:pPr>
              <a:lnSpc>
                <a:spcPct val="150000"/>
              </a:lnSpc>
              <a:spcBef>
                <a:spcPts val="0"/>
              </a:spcBef>
              <a:buFont typeface="Wingdings" panose="05000000000000000000" pitchFamily="2" charset="2"/>
              <a:buChar char="Ø"/>
            </a:pPr>
            <a:endParaRPr lang="en-US" sz="1400" dirty="0">
              <a:latin typeface="Verdana" panose="020B0604030504040204" pitchFamily="34" charset="0"/>
              <a:ea typeface="Verdana" panose="020B0604030504040204" pitchFamily="34" charset="0"/>
            </a:endParaRPr>
          </a:p>
          <a:p>
            <a:pPr>
              <a:lnSpc>
                <a:spcPct val="150000"/>
              </a:lnSpc>
              <a:spcBef>
                <a:spcPts val="0"/>
              </a:spcBef>
              <a:buFont typeface="Wingdings" panose="05000000000000000000" pitchFamily="2" charset="2"/>
              <a:buChar char="Ø"/>
            </a:pPr>
            <a:r>
              <a:rPr lang="en-US" sz="1400" dirty="0">
                <a:latin typeface="Verdana" panose="020B0604030504040204" pitchFamily="34" charset="0"/>
                <a:ea typeface="Verdana" panose="020B0604030504040204" pitchFamily="34" charset="0"/>
              </a:rPr>
              <a:t>https://geneweaver.org</a:t>
            </a:r>
            <a:endParaRPr lang="en-US" altLang="en-US" sz="1400" dirty="0">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CBDB1566-7DC2-45C9-B24D-8B180E2158EA}"/>
              </a:ext>
            </a:extLst>
          </p:cNvPr>
          <p:cNvSpPr txBox="1">
            <a:spLocks/>
          </p:cNvSpPr>
          <p:nvPr/>
        </p:nvSpPr>
        <p:spPr>
          <a:xfrm>
            <a:off x="3011408" y="679566"/>
            <a:ext cx="8448980" cy="88073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solidFill>
                  <a:srgbClr val="1E482A"/>
                </a:solidFill>
                <a:latin typeface="Verdana" panose="020B0604030504040204" pitchFamily="34" charset="0"/>
                <a:ea typeface="Verdana" panose="020B0604030504040204" pitchFamily="34" charset="0"/>
              </a:rPr>
              <a:t>GENEWEAVER</a:t>
            </a:r>
          </a:p>
        </p:txBody>
      </p:sp>
    </p:spTree>
    <p:extLst>
      <p:ext uri="{BB962C8B-B14F-4D97-AF65-F5344CB8AC3E}">
        <p14:creationId xmlns:p14="http://schemas.microsoft.com/office/powerpoint/2010/main" val="3966649774"/>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BU_PPT_skyline_green" id="{08FC1250-25C8-5A41-ACC4-4EA742583348}" vid="{37A3679E-F4F7-8847-9C32-E6BD101B97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BU_Brand_PowerPoint_Skyline_Green</Template>
  <TotalTime>6492</TotalTime>
  <Words>3424</Words>
  <Application>Microsoft Office PowerPoint</Application>
  <PresentationFormat>Widescreen</PresentationFormat>
  <Paragraphs>814</Paragraphs>
  <Slides>65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CMR12</vt:lpstr>
      <vt:lpstr>Georgia</vt:lpstr>
      <vt:lpstr>Verdana</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Frimpong Boadu</dc:creator>
  <cp:lastModifiedBy>Frimpong Boadu</cp:lastModifiedBy>
  <cp:revision>125</cp:revision>
  <dcterms:created xsi:type="dcterms:W3CDTF">2021-03-19T05:03:41Z</dcterms:created>
  <dcterms:modified xsi:type="dcterms:W3CDTF">2021-03-24T16:39:49Z</dcterms:modified>
</cp:coreProperties>
</file>